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257" r:id="rId3"/>
    <p:sldId id="323" r:id="rId4"/>
    <p:sldId id="260" r:id="rId5"/>
    <p:sldId id="338" r:id="rId6"/>
    <p:sldId id="326" r:id="rId7"/>
    <p:sldId id="293" r:id="rId8"/>
    <p:sldId id="329" r:id="rId9"/>
    <p:sldId id="262" r:id="rId10"/>
    <p:sldId id="403" r:id="rId11"/>
    <p:sldId id="264" r:id="rId12"/>
    <p:sldId id="261" r:id="rId13"/>
    <p:sldId id="263" r:id="rId14"/>
    <p:sldId id="294" r:id="rId15"/>
    <p:sldId id="259" r:id="rId16"/>
    <p:sldId id="265" r:id="rId17"/>
    <p:sldId id="298" r:id="rId18"/>
    <p:sldId id="320" r:id="rId19"/>
    <p:sldId id="266" r:id="rId20"/>
    <p:sldId id="331" r:id="rId21"/>
    <p:sldId id="401" r:id="rId22"/>
    <p:sldId id="267" r:id="rId23"/>
    <p:sldId id="416" r:id="rId24"/>
    <p:sldId id="295" r:id="rId25"/>
    <p:sldId id="402" r:id="rId26"/>
    <p:sldId id="324" r:id="rId27"/>
    <p:sldId id="268" r:id="rId28"/>
    <p:sldId id="417" r:id="rId29"/>
    <p:sldId id="269" r:id="rId30"/>
    <p:sldId id="270" r:id="rId31"/>
    <p:sldId id="296" r:id="rId32"/>
    <p:sldId id="271" r:id="rId33"/>
    <p:sldId id="272" r:id="rId34"/>
    <p:sldId id="415" r:id="rId35"/>
    <p:sldId id="321" r:id="rId36"/>
    <p:sldId id="333" r:id="rId37"/>
    <p:sldId id="418" r:id="rId38"/>
    <p:sldId id="273" r:id="rId39"/>
    <p:sldId id="279" r:id="rId40"/>
    <p:sldId id="419" r:id="rId41"/>
    <p:sldId id="280" r:id="rId42"/>
    <p:sldId id="276" r:id="rId43"/>
    <p:sldId id="277" r:id="rId44"/>
    <p:sldId id="282" r:id="rId45"/>
    <p:sldId id="281" r:id="rId46"/>
    <p:sldId id="405" r:id="rId47"/>
    <p:sldId id="278" r:id="rId48"/>
    <p:sldId id="407" r:id="rId49"/>
    <p:sldId id="406" r:id="rId50"/>
    <p:sldId id="283" r:id="rId51"/>
    <p:sldId id="286" r:id="rId52"/>
    <p:sldId id="408" r:id="rId53"/>
    <p:sldId id="409" r:id="rId54"/>
    <p:sldId id="288" r:id="rId55"/>
    <p:sldId id="410" r:id="rId56"/>
    <p:sldId id="289" r:id="rId57"/>
    <p:sldId id="411" r:id="rId58"/>
    <p:sldId id="290" r:id="rId59"/>
    <p:sldId id="413" r:id="rId60"/>
    <p:sldId id="412" r:id="rId61"/>
    <p:sldId id="291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40" r:id="rId72"/>
    <p:sldId id="341" r:id="rId73"/>
    <p:sldId id="342" r:id="rId74"/>
    <p:sldId id="343" r:id="rId75"/>
    <p:sldId id="344" r:id="rId76"/>
    <p:sldId id="345" r:id="rId77"/>
    <p:sldId id="299" r:id="rId78"/>
    <p:sldId id="400" r:id="rId79"/>
  </p:sldIdLst>
  <p:sldSz cx="9144000" cy="6858000" type="screen4x3"/>
  <p:notesSz cx="6858000" cy="9144000"/>
  <p:custDataLst>
    <p:tags r:id="rId8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4680" autoAdjust="0"/>
  </p:normalViewPr>
  <p:slideViewPr>
    <p:cSldViewPr>
      <p:cViewPr varScale="1">
        <p:scale>
          <a:sx n="72" d="100"/>
          <a:sy n="72" d="100"/>
        </p:scale>
        <p:origin x="145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7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401F5-1A8C-4BB4-8276-6DB7D1D8C1C4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04116-B4D5-4416-9A46-D3DC9C333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28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Gut matters: Microbe-host interactions in allergic diseases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Gabriele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H€ormannsperger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PhD,* Thomas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Clavel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PhD,* and Dirk Haller, PhD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Freising-Weihenstephan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Germany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04116-B4D5-4416-9A46-D3DC9C333A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9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045D2-2EEE-4518-9D39-80D1C3A255D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83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Two trials in secondary immunodeficiencies, one in surgical patients with gastrointestinal disorders, one in patients undergoing open heart surgery and one in pediatric patients with EHEC infections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04116-B4D5-4416-9A46-D3DC9C333A2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83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045D2-2EEE-4518-9D39-80D1C3A255D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88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045D2-2EEE-4518-9D39-80D1C3A255D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65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045D2-2EEE-4518-9D39-80D1C3A255D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06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045D2-2EEE-4518-9D39-80D1C3A255D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78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045D2-2EEE-4518-9D39-80D1C3A255D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77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045D2-2EEE-4518-9D39-80D1C3A255DD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54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1B2E-9705-408C-9803-697D2C64D810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9E551-1D96-4A18-AF5A-7365DC69F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57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1B2E-9705-408C-9803-697D2C64D810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9E551-1D96-4A18-AF5A-7365DC69F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94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1B2E-9705-408C-9803-697D2C64D810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9E551-1D96-4A18-AF5A-7365DC69F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16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1B2E-9705-408C-9803-697D2C64D810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9E551-1D96-4A18-AF5A-7365DC69F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55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1B2E-9705-408C-9803-697D2C64D810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9E551-1D96-4A18-AF5A-7365DC69F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38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1B2E-9705-408C-9803-697D2C64D810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9E551-1D96-4A18-AF5A-7365DC69F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1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1B2E-9705-408C-9803-697D2C64D810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9E551-1D96-4A18-AF5A-7365DC69F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87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1B2E-9705-408C-9803-697D2C64D810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9E551-1D96-4A18-AF5A-7365DC69F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6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1B2E-9705-408C-9803-697D2C64D810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9E551-1D96-4A18-AF5A-7365DC69F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48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1B2E-9705-408C-9803-697D2C64D810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9E551-1D96-4A18-AF5A-7365DC69F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59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1B2E-9705-408C-9803-697D2C64D810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9E551-1D96-4A18-AF5A-7365DC69F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4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21B2E-9705-408C-9803-697D2C64D810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9E551-1D96-4A18-AF5A-7365DC69F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210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8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480" y="76200"/>
            <a:ext cx="9144000" cy="1470025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br>
              <a:rPr lang="en-US" b="1" dirty="0"/>
            </a:br>
            <a:r>
              <a:rPr lang="en-US" b="1" dirty="0"/>
              <a:t>Integrative Therapeutics for Gastrointestinal Dysfunctions</a:t>
            </a:r>
            <a:br>
              <a:rPr lang="en-US" dirty="0">
                <a:effectLst/>
              </a:rPr>
            </a:br>
            <a:r>
              <a:rPr lang="en-US" b="1" dirty="0"/>
              <a:t>Part 2:Gastrointestinal Issues- Inflammatory Cycles</a:t>
            </a:r>
            <a:br>
              <a:rPr lang="en-US" dirty="0">
                <a:effectLst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6019800"/>
            <a:ext cx="6400800" cy="8382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PJ Broadfoot DVM</a:t>
            </a:r>
            <a:endParaRPr lang="en-US" dirty="0">
              <a:effectLst/>
            </a:endParaRPr>
          </a:p>
          <a:p>
            <a:r>
              <a:rPr lang="en-US" dirty="0"/>
              <a:t>Leon</a:t>
            </a:r>
            <a:r>
              <a:rPr lang="en-US"/>
              <a:t>, Mexico 2019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14600"/>
            <a:ext cx="5969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93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D9F57-C740-4BCE-ACAF-97AE2409A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Leaky gut syndrome- Four Stages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6E4FD-83A7-48BD-8192-B31D772AC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200"/>
            <a:ext cx="8686800" cy="5486400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3) Hepatic stress- manifesting in elevated liver enzymes of two patterns.</a:t>
            </a:r>
          </a:p>
          <a:p>
            <a:pPr lvl="1"/>
            <a:r>
              <a:rPr lang="en-US" sz="3200" dirty="0"/>
              <a:t> If the liver is being stressed by toxins both ALT and ALP will be elevated</a:t>
            </a:r>
          </a:p>
          <a:p>
            <a:pPr lvl="1"/>
            <a:r>
              <a:rPr lang="en-US" sz="3200" dirty="0"/>
              <a:t>If only ALP is elevated, IBD may be stimulating excessive cortisol production by the adrenal glands</a:t>
            </a:r>
          </a:p>
          <a:p>
            <a:pPr lvl="0"/>
            <a:r>
              <a:rPr lang="en-US" sz="3600" dirty="0"/>
              <a:t>4) Bacterial dysbiosis (intestinal bacterial overgrowth)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72201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r>
              <a:rPr lang="en-US" dirty="0"/>
              <a:t>Leaky Gut Syndrome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>
            <a:normAutofit/>
          </a:bodyPr>
          <a:lstStyle/>
          <a:p>
            <a:r>
              <a:rPr lang="en-US" sz="3600" dirty="0"/>
              <a:t>Chronic low-grade endotoxemia </a:t>
            </a:r>
            <a:r>
              <a:rPr lang="en-US" sz="3600" dirty="0">
                <a:sym typeface="Wingdings" panose="05000000000000000000" pitchFamily="2" charset="2"/>
              </a:rPr>
              <a:t></a:t>
            </a:r>
            <a:r>
              <a:rPr lang="en-US" sz="3600" dirty="0"/>
              <a:t>autoimmunity,  increases the liver detoxification burden </a:t>
            </a:r>
            <a:r>
              <a:rPr lang="en-US" sz="3600" dirty="0">
                <a:sym typeface="Wingdings" panose="05000000000000000000" pitchFamily="2" charset="2"/>
              </a:rPr>
              <a:t></a:t>
            </a:r>
            <a:r>
              <a:rPr lang="en-US" sz="3600" dirty="0"/>
              <a:t>chronic hepatitis </a:t>
            </a:r>
          </a:p>
          <a:p>
            <a:r>
              <a:rPr lang="en-US" sz="3600" dirty="0"/>
              <a:t>Autoimmune, inflammatory, and neoplastic diseases assoc. with elevated levels of </a:t>
            </a:r>
            <a:r>
              <a:rPr lang="en-US" sz="3600" dirty="0" err="1"/>
              <a:t>zonulin</a:t>
            </a:r>
            <a:r>
              <a:rPr lang="en-US" sz="3600" dirty="0"/>
              <a:t> &amp; increased intestinal permeability</a:t>
            </a:r>
            <a:r>
              <a:rPr lang="en-US" sz="3600" dirty="0">
                <a:sym typeface="Wingdings" panose="05000000000000000000" pitchFamily="2" charset="2"/>
              </a:rPr>
              <a:t></a:t>
            </a:r>
            <a:r>
              <a:rPr lang="en-US" sz="3600" dirty="0"/>
              <a:t> celiac disease, type 1 diabetes, and juvenile nonalcoholic fatty liver disease, multiple sclerosis, rheumatoid arthritis, asthma, inflammatory bowel disease and even, cancer!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73527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144000" cy="914400"/>
          </a:xfrm>
        </p:spPr>
        <p:txBody>
          <a:bodyPr>
            <a:normAutofit/>
          </a:bodyPr>
          <a:lstStyle/>
          <a:p>
            <a:r>
              <a:rPr lang="en-US" b="1" dirty="0"/>
              <a:t>DIAGNOSTICS for Gut Inflammation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943600"/>
          </a:xfrm>
        </p:spPr>
        <p:txBody>
          <a:bodyPr>
            <a:normAutofit/>
          </a:bodyPr>
          <a:lstStyle/>
          <a:p>
            <a:r>
              <a:rPr lang="en-US" sz="3600" dirty="0"/>
              <a:t>C-Reactive Protein (CRP) &amp;  </a:t>
            </a:r>
            <a:r>
              <a:rPr lang="en-US" sz="3600" dirty="0" err="1"/>
              <a:t>Occludin</a:t>
            </a:r>
            <a:endParaRPr lang="en-US" sz="3600" dirty="0"/>
          </a:p>
          <a:p>
            <a:r>
              <a:rPr lang="en-US" sz="3600" dirty="0" err="1"/>
              <a:t>Zonulin</a:t>
            </a:r>
            <a:r>
              <a:rPr lang="en-US" sz="3600" dirty="0"/>
              <a:t>, the most practical approach to testing the GIT.  </a:t>
            </a:r>
            <a:r>
              <a:rPr lang="en-US" sz="3600" dirty="0" err="1"/>
              <a:t>Zonulin</a:t>
            </a:r>
            <a:r>
              <a:rPr lang="en-US" sz="3600" dirty="0"/>
              <a:t> is a protein, synthesized in intestinal and liver cells</a:t>
            </a:r>
          </a:p>
          <a:p>
            <a:r>
              <a:rPr lang="en-US" sz="3600" dirty="0" err="1"/>
              <a:t>Zonulin</a:t>
            </a:r>
            <a:r>
              <a:rPr lang="en-US" sz="3600" dirty="0"/>
              <a:t> is a clinically useful marker of intestinal permeability , as </a:t>
            </a:r>
            <a:r>
              <a:rPr lang="en-US" sz="3600" dirty="0" err="1"/>
              <a:t>zonulin</a:t>
            </a:r>
            <a:r>
              <a:rPr lang="en-US" sz="3600" dirty="0"/>
              <a:t> induces breakdown of the tight junctions between intestinal epithelial cells</a:t>
            </a:r>
          </a:p>
        </p:txBody>
      </p:sp>
    </p:spTree>
    <p:extLst>
      <p:ext uri="{BB962C8B-B14F-4D97-AF65-F5344CB8AC3E}">
        <p14:creationId xmlns:p14="http://schemas.microsoft.com/office/powerpoint/2010/main" val="3106014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err="1"/>
              <a:t>Zonulin</a:t>
            </a:r>
            <a:r>
              <a:rPr lang="en-US" dirty="0"/>
              <a:t>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Allows for getting nutrients into the blood stream if the intestinal villi – are compromised significantly. </a:t>
            </a:r>
          </a:p>
          <a:p>
            <a:r>
              <a:rPr lang="en-US" sz="3600" dirty="0"/>
              <a:t>However, allows more potentially harmful substances to enter the bloodstream, including microorganisms, chemical compounds, and food proteins </a:t>
            </a:r>
          </a:p>
          <a:p>
            <a:r>
              <a:rPr lang="en-US" sz="3600" dirty="0"/>
              <a:t>Partially undigested foods crossing the compromised gut barrier </a:t>
            </a:r>
            <a:r>
              <a:rPr lang="en-US" sz="3600" dirty="0">
                <a:sym typeface="Wingdings" panose="05000000000000000000" pitchFamily="2" charset="2"/>
              </a:rPr>
              <a:t></a:t>
            </a:r>
            <a:r>
              <a:rPr lang="en-US" sz="3600" dirty="0"/>
              <a:t>“secondary food allergies” – e.g. to eggs, tree nuts/peanuts, shellfish, tropical fruits, tomatoes, etc.-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428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Zonulin</a:t>
            </a:r>
            <a:r>
              <a:rPr lang="en-US" dirty="0"/>
              <a:t> and a Possible Therapeutic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219200"/>
            <a:ext cx="7010400" cy="5562600"/>
          </a:xfrm>
        </p:spPr>
        <p:txBody>
          <a:bodyPr>
            <a:normAutofit/>
          </a:bodyPr>
          <a:lstStyle/>
          <a:p>
            <a:r>
              <a:rPr lang="en-US" sz="3600" dirty="0"/>
              <a:t>Circulating </a:t>
            </a:r>
            <a:r>
              <a:rPr lang="en-US" sz="3600" dirty="0" err="1"/>
              <a:t>zonulin</a:t>
            </a:r>
            <a:r>
              <a:rPr lang="en-US" sz="3600" dirty="0"/>
              <a:t> is a clinically useful marker </a:t>
            </a:r>
          </a:p>
          <a:p>
            <a:r>
              <a:rPr lang="en-US" sz="3600" dirty="0"/>
              <a:t>The </a:t>
            </a:r>
            <a:r>
              <a:rPr lang="en-US" sz="3600" b="1" dirty="0"/>
              <a:t>ONLY</a:t>
            </a:r>
            <a:r>
              <a:rPr lang="en-US" sz="3600" dirty="0"/>
              <a:t> regulator of intestinal permeability known to be reversible, which makes it valuable in monitoring therapeutics </a:t>
            </a:r>
          </a:p>
          <a:p>
            <a:r>
              <a:rPr lang="en-US" sz="3600" dirty="0"/>
              <a:t>Interest in studying Thymus and Colostrum to test the reversibility by a supplement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331C0D-A090-4633-8B08-6559CA43F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5" r="19199"/>
          <a:stretch/>
        </p:blipFill>
        <p:spPr>
          <a:xfrm>
            <a:off x="6934200" y="1699060"/>
            <a:ext cx="2057400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95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52"/>
            <a:ext cx="8229600" cy="824948"/>
          </a:xfrm>
        </p:spPr>
        <p:txBody>
          <a:bodyPr/>
          <a:lstStyle/>
          <a:p>
            <a:r>
              <a:rPr lang="en-US" dirty="0"/>
              <a:t>Antibiotics and </a:t>
            </a:r>
            <a:r>
              <a:rPr lang="en-US" dirty="0" err="1"/>
              <a:t>Dysbiosis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6019800"/>
          </a:xfrm>
        </p:spPr>
        <p:txBody>
          <a:bodyPr>
            <a:normAutofit/>
          </a:bodyPr>
          <a:lstStyle/>
          <a:p>
            <a:r>
              <a:rPr lang="en-US" sz="3600" dirty="0"/>
              <a:t>Antibiotic long term effects on the microflora </a:t>
            </a:r>
          </a:p>
          <a:p>
            <a:r>
              <a:rPr lang="en-US" sz="3600" dirty="0"/>
              <a:t>One study showed over 600 days of </a:t>
            </a:r>
            <a:r>
              <a:rPr lang="en-US" sz="3600" dirty="0" err="1"/>
              <a:t>dysbiosis</a:t>
            </a:r>
            <a:r>
              <a:rPr lang="en-US" sz="3600" dirty="0"/>
              <a:t> in cats with a </a:t>
            </a:r>
            <a:r>
              <a:rPr lang="en-US" sz="3600" u="sng" dirty="0"/>
              <a:t>single</a:t>
            </a:r>
            <a:r>
              <a:rPr lang="en-US" sz="3600" dirty="0"/>
              <a:t> round of Clindamycin</a:t>
            </a:r>
          </a:p>
          <a:p>
            <a:r>
              <a:rPr lang="en-US" sz="3600" dirty="0"/>
              <a:t>Antibiotic resistance is a looming </a:t>
            </a:r>
            <a:r>
              <a:rPr lang="en-US" sz="3600" dirty="0" err="1"/>
              <a:t>spectre</a:t>
            </a:r>
            <a:r>
              <a:rPr lang="en-US" sz="3600" dirty="0"/>
              <a:t>, as we are running out of “ammunition” in the war on microbes</a:t>
            </a:r>
          </a:p>
          <a:p>
            <a:r>
              <a:rPr lang="en-US" sz="3600" dirty="0"/>
              <a:t>Time to study new diagnostics and therapeutics, as they are the wave of future therapy! </a:t>
            </a:r>
          </a:p>
        </p:txBody>
      </p:sp>
    </p:spTree>
    <p:extLst>
      <p:ext uri="{BB962C8B-B14F-4D97-AF65-F5344CB8AC3E}">
        <p14:creationId xmlns:p14="http://schemas.microsoft.com/office/powerpoint/2010/main" val="2171227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Restoration of the GIT Mucosal Barrier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867400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Dietary changes</a:t>
            </a:r>
          </a:p>
          <a:p>
            <a:r>
              <a:rPr lang="en-US" sz="3600" dirty="0"/>
              <a:t>Treatment of dysbiosis via Digestive support</a:t>
            </a:r>
          </a:p>
          <a:p>
            <a:r>
              <a:rPr lang="en-US" sz="3600" dirty="0"/>
              <a:t>Anti-inflammatory therapies</a:t>
            </a:r>
          </a:p>
          <a:p>
            <a:r>
              <a:rPr lang="en-US" sz="3600" dirty="0"/>
              <a:t>These may include supplements such as quercetin, vitamin C, curcumin, gamma-linoleic acid, omega-3 fatty acids (EPA, DHA), and aloe </a:t>
            </a:r>
            <a:r>
              <a:rPr lang="en-US" sz="3600" dirty="0" err="1"/>
              <a:t>vera</a:t>
            </a:r>
            <a:r>
              <a:rPr lang="en-US" sz="3600" dirty="0"/>
              <a:t>. </a:t>
            </a:r>
          </a:p>
          <a:p>
            <a:r>
              <a:rPr lang="en-US" sz="3600" dirty="0"/>
              <a:t>Other nutrients such as zinc, beta-carotene, pantothenic acid, and L-glutamine may provide some support for rejuvenation of the GI mucosa </a:t>
            </a:r>
          </a:p>
        </p:txBody>
      </p:sp>
    </p:spTree>
    <p:extLst>
      <p:ext uri="{BB962C8B-B14F-4D97-AF65-F5344CB8AC3E}">
        <p14:creationId xmlns:p14="http://schemas.microsoft.com/office/powerpoint/2010/main" val="429273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5181600" cy="1143000"/>
          </a:xfrm>
        </p:spPr>
        <p:txBody>
          <a:bodyPr/>
          <a:lstStyle/>
          <a:p>
            <a:r>
              <a:rPr lang="en-US" dirty="0"/>
              <a:t>Glutamine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6477000" cy="5562600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Well studied supplement for gut health </a:t>
            </a:r>
          </a:p>
          <a:p>
            <a:r>
              <a:rPr lang="en-US" sz="3600" dirty="0"/>
              <a:t>L-Glutamine plays a critical role in healthy digestion &amp; brain function</a:t>
            </a:r>
          </a:p>
          <a:p>
            <a:r>
              <a:rPr lang="en-US" sz="3600" dirty="0"/>
              <a:t>Protects against mucosal breakdown in the gut </a:t>
            </a:r>
          </a:p>
          <a:p>
            <a:r>
              <a:rPr lang="en-US" sz="3600" dirty="0"/>
              <a:t>Very high doses may be required, </a:t>
            </a:r>
          </a:p>
          <a:p>
            <a:r>
              <a:rPr lang="en-US" sz="3600" dirty="0"/>
              <a:t>Suggested to increase slowly</a:t>
            </a:r>
          </a:p>
          <a:p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6200"/>
            <a:ext cx="2508504" cy="344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148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6" y="152400"/>
            <a:ext cx="5943600" cy="1143000"/>
          </a:xfrm>
        </p:spPr>
        <p:txBody>
          <a:bodyPr/>
          <a:lstStyle/>
          <a:p>
            <a:r>
              <a:rPr lang="en-US" dirty="0" err="1"/>
              <a:t>Entero</a:t>
            </a:r>
            <a:r>
              <a:rPr lang="en-US" dirty="0"/>
              <a:t> Health Pro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991600" cy="5334000"/>
          </a:xfrm>
        </p:spPr>
        <p:txBody>
          <a:bodyPr>
            <a:normAutofit lnSpcReduction="10000"/>
          </a:bodyPr>
          <a:lstStyle/>
          <a:p>
            <a:endParaRPr lang="en-US" sz="3600" dirty="0"/>
          </a:p>
          <a:p>
            <a:r>
              <a:rPr lang="en-US" sz="3600" dirty="0" err="1"/>
              <a:t>Entero</a:t>
            </a:r>
            <a:r>
              <a:rPr lang="en-US" sz="3600" dirty="0"/>
              <a:t>-Chronic® proprietary blend: </a:t>
            </a:r>
          </a:p>
          <a:p>
            <a:r>
              <a:rPr lang="el-GR" sz="3600" dirty="0"/>
              <a:t>(α-</a:t>
            </a:r>
            <a:r>
              <a:rPr lang="en-US" sz="3600" dirty="0"/>
              <a:t>Glucans, </a:t>
            </a:r>
            <a:r>
              <a:rPr lang="en-US" sz="3600" dirty="0" err="1"/>
              <a:t>mannan</a:t>
            </a:r>
            <a:r>
              <a:rPr lang="en-US" sz="3600" dirty="0"/>
              <a:t> oligosaccharides (MOS), </a:t>
            </a:r>
            <a:r>
              <a:rPr lang="el-GR" sz="3600" dirty="0"/>
              <a:t>β-</a:t>
            </a:r>
            <a:r>
              <a:rPr lang="en-US" sz="3600" dirty="0"/>
              <a:t>Glucans, </a:t>
            </a:r>
            <a:r>
              <a:rPr lang="en-US" sz="3600" dirty="0" err="1"/>
              <a:t>mucopolysaccharides</a:t>
            </a:r>
            <a:r>
              <a:rPr lang="en-US" sz="3600" dirty="0"/>
              <a:t>).1500 mg </a:t>
            </a:r>
          </a:p>
          <a:p>
            <a:r>
              <a:rPr lang="en-US" sz="3600" dirty="0"/>
              <a:t>L-Glutamine.200 mg </a:t>
            </a:r>
          </a:p>
          <a:p>
            <a:r>
              <a:rPr lang="en-US" sz="3600" dirty="0"/>
              <a:t>Slippery Elm </a:t>
            </a:r>
            <a:r>
              <a:rPr lang="en-US" sz="3600" i="1" dirty="0"/>
              <a:t>(</a:t>
            </a:r>
            <a:r>
              <a:rPr lang="en-US" sz="3600" i="1" dirty="0" err="1"/>
              <a:t>Ulmus</a:t>
            </a:r>
            <a:r>
              <a:rPr lang="en-US" sz="3600" i="1" dirty="0"/>
              <a:t> </a:t>
            </a:r>
            <a:r>
              <a:rPr lang="en-US" sz="3600" i="1" dirty="0" err="1"/>
              <a:t>rubra</a:t>
            </a:r>
            <a:r>
              <a:rPr lang="en-US" sz="3600" i="1" dirty="0"/>
              <a:t>) </a:t>
            </a:r>
            <a:r>
              <a:rPr lang="en-US" sz="3600" dirty="0"/>
              <a:t>Bark .100 mg </a:t>
            </a:r>
          </a:p>
          <a:p>
            <a:r>
              <a:rPr lang="en-US" sz="3600" dirty="0"/>
              <a:t>L-Arginine.40 mg </a:t>
            </a:r>
          </a:p>
          <a:p>
            <a:r>
              <a:rPr lang="en-US" sz="3600" dirty="0" err="1"/>
              <a:t>PepZin</a:t>
            </a:r>
            <a:r>
              <a:rPr lang="en-US" sz="3600" dirty="0"/>
              <a:t> GI® Zinc Carnosine (</a:t>
            </a:r>
            <a:r>
              <a:rPr lang="en-US" sz="3600" dirty="0" err="1"/>
              <a:t>ZnC</a:t>
            </a:r>
            <a:r>
              <a:rPr lang="en-US" sz="3600" dirty="0"/>
              <a:t> chelate complex) .40 mg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240" y="45720"/>
            <a:ext cx="163870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135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b="1" dirty="0" err="1"/>
              <a:t>Nanopharmacology-Bioregulatory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9058656" cy="5791200"/>
          </a:xfrm>
        </p:spPr>
        <p:txBody>
          <a:bodyPr>
            <a:normAutofit/>
          </a:bodyPr>
          <a:lstStyle/>
          <a:p>
            <a:r>
              <a:rPr lang="en-US" sz="3600" dirty="0"/>
              <a:t>Crohn's disease (CD) suspect bacterial antigens, e.g. Mycobacterium </a:t>
            </a:r>
            <a:r>
              <a:rPr lang="en-US" sz="3600" dirty="0" err="1"/>
              <a:t>avium</a:t>
            </a:r>
            <a:r>
              <a:rPr lang="en-US" sz="3600" dirty="0"/>
              <a:t> subsp. </a:t>
            </a:r>
            <a:r>
              <a:rPr lang="en-US" sz="3600" dirty="0" err="1"/>
              <a:t>paratuberculosis</a:t>
            </a:r>
            <a:r>
              <a:rPr lang="en-US" sz="3600" dirty="0"/>
              <a:t> (Map)- a zoonotic pathogen? Similarity of lesions in cattle w/ </a:t>
            </a:r>
            <a:r>
              <a:rPr lang="en-US" sz="3600" dirty="0" err="1"/>
              <a:t>Johne’s</a:t>
            </a:r>
            <a:r>
              <a:rPr lang="en-US" sz="3600" dirty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596" y="3949148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43" y="4114800"/>
            <a:ext cx="2554357" cy="255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83" y="4140867"/>
            <a:ext cx="2498465" cy="251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245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/>
              <a:t>Repair and Restoration of GIT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92162"/>
            <a:ext cx="9144000" cy="6065838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Consider in ANY integrative health  program </a:t>
            </a:r>
          </a:p>
          <a:p>
            <a:pPr algn="ctr"/>
            <a:r>
              <a:rPr lang="en-US" sz="3400" dirty="0"/>
              <a:t>The importance of the alimentary system cannot be overstressed, yet it is often overlooked in our “pieces and parts” medical system</a:t>
            </a:r>
          </a:p>
          <a:p>
            <a:pPr algn="ctr"/>
            <a:r>
              <a:rPr lang="en-US" sz="3400" dirty="0"/>
              <a:t> Chronic inflammatory cycles are common and contribute to global inflammation</a:t>
            </a:r>
          </a:p>
          <a:p>
            <a:pPr algn="ctr"/>
            <a:r>
              <a:rPr lang="en-US" sz="3400" dirty="0"/>
              <a:t>Antibiotic overuse has created a firestorm within</a:t>
            </a:r>
          </a:p>
          <a:p>
            <a:pPr algn="ctr"/>
            <a:r>
              <a:rPr lang="en-US" sz="3400" dirty="0"/>
              <a:t>  We will focus on renewing the health of the gastrointestinal system, via supplements, nutritionals, and Homotoxicology.</a:t>
            </a:r>
            <a:endParaRPr lang="en-US" sz="3400" dirty="0">
              <a:effectLst/>
            </a:endParaRPr>
          </a:p>
          <a:p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540619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"/>
            <a:ext cx="9144000" cy="731520"/>
          </a:xfrm>
        </p:spPr>
        <p:txBody>
          <a:bodyPr>
            <a:normAutofit fontScale="90000"/>
          </a:bodyPr>
          <a:lstStyle/>
          <a:p>
            <a:r>
              <a:rPr lang="en-US" dirty="0"/>
              <a:t>Complex </a:t>
            </a:r>
            <a:r>
              <a:rPr lang="en-US" dirty="0" err="1"/>
              <a:t>homeopathics</a:t>
            </a:r>
            <a:r>
              <a:rPr lang="en-US" dirty="0"/>
              <a:t> for Crohn’s, et.al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52" y="914400"/>
            <a:ext cx="6861312" cy="5943600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sz="3600" dirty="0"/>
              <a:t>Veratrum-</a:t>
            </a:r>
            <a:r>
              <a:rPr lang="en-US" sz="3600" dirty="0" err="1"/>
              <a:t>Homaccord</a:t>
            </a:r>
            <a:r>
              <a:rPr lang="en-US" sz="3600" dirty="0"/>
              <a:t> w/ a potency chord for enteritis:</a:t>
            </a:r>
          </a:p>
          <a:p>
            <a:pPr lvl="2"/>
            <a:r>
              <a:rPr lang="en-US" sz="3200" dirty="0"/>
              <a:t>abdomen painful to palpation; nocturnal abdominal pain with 	sleeplessness; “cramps and sharp colic pain in the abdomen, watery diarrhea (rice water stools); acrid nocturnal diarrhea; bloody stool; anal burning</a:t>
            </a:r>
          </a:p>
          <a:p>
            <a:pPr lvl="2"/>
            <a:r>
              <a:rPr lang="en-US" sz="3200" dirty="0"/>
              <a:t> melancholy, dejection, sadness, discouragement, and despair; timidity</a:t>
            </a:r>
          </a:p>
          <a:p>
            <a:pPr marL="457200" lvl="1" indent="0">
              <a:buNone/>
            </a:pP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63118-4E4A-49CE-8924-1FDA8A1EA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12" t="-5883" r="16470"/>
          <a:stretch/>
        </p:blipFill>
        <p:spPr>
          <a:xfrm>
            <a:off x="6874564" y="914400"/>
            <a:ext cx="2123661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3A655-6528-4515-8579-606F601DAC7F}"/>
              </a:ext>
            </a:extLst>
          </p:cNvPr>
          <p:cNvSpPr txBox="1"/>
          <p:nvPr/>
        </p:nvSpPr>
        <p:spPr>
          <a:xfrm>
            <a:off x="6874564" y="4809244"/>
            <a:ext cx="2256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often give with </a:t>
            </a:r>
            <a:r>
              <a:rPr lang="en-US" sz="2400" dirty="0" err="1"/>
              <a:t>Hepar</a:t>
            </a:r>
            <a:r>
              <a:rPr lang="en-US" sz="2400" dirty="0"/>
              <a:t> Comp as a mixed injection</a:t>
            </a:r>
          </a:p>
        </p:txBody>
      </p:sp>
    </p:spTree>
    <p:extLst>
      <p:ext uri="{BB962C8B-B14F-4D97-AF65-F5344CB8AC3E}">
        <p14:creationId xmlns:p14="http://schemas.microsoft.com/office/powerpoint/2010/main" val="2331482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213F9-616D-4409-B2CA-1082B30C0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504" y="0"/>
            <a:ext cx="9144000" cy="830263"/>
          </a:xfrm>
        </p:spPr>
        <p:txBody>
          <a:bodyPr>
            <a:normAutofit fontScale="90000"/>
          </a:bodyPr>
          <a:lstStyle/>
          <a:p>
            <a:r>
              <a:rPr lang="en-US" dirty="0"/>
              <a:t>Complex </a:t>
            </a:r>
            <a:r>
              <a:rPr lang="en-US" dirty="0" err="1"/>
              <a:t>homeopathics</a:t>
            </a:r>
            <a:r>
              <a:rPr lang="en-US" dirty="0"/>
              <a:t> for Crohn’s, et.al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B956A-9145-4A2B-A78B-94ACAD579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0601"/>
            <a:ext cx="6934200" cy="5867400"/>
          </a:xfrm>
        </p:spPr>
        <p:txBody>
          <a:bodyPr>
            <a:normAutofit/>
          </a:bodyPr>
          <a:lstStyle/>
          <a:p>
            <a:pPr lvl="1"/>
            <a:r>
              <a:rPr lang="en-US" sz="3600" dirty="0"/>
              <a:t>Mercurius-Heel- during the silent phase of the enteritis when inflammation is at its highest point.  </a:t>
            </a:r>
          </a:p>
          <a:p>
            <a:pPr lvl="1"/>
            <a:r>
              <a:rPr lang="en-US" sz="3600" dirty="0"/>
              <a:t>Podophyllum compositum- wonderful for IBS,</a:t>
            </a:r>
          </a:p>
          <a:p>
            <a:pPr lvl="2"/>
            <a:r>
              <a:rPr lang="en-US" sz="3200" dirty="0"/>
              <a:t>Indicated when the catarrhal colitis is at its peak, accompanied by painless diarrhea, hemorrhoids or rectal tenesmus  </a:t>
            </a:r>
          </a:p>
          <a:p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15449B-D8BC-45D5-A165-8751D0AD9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085" y="4003157"/>
            <a:ext cx="2390915" cy="2277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0BDFEB-589B-4D28-9936-D348CE08D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1293398"/>
            <a:ext cx="20574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27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/>
              <a:t>Homotox for Spasmodic Pain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943600"/>
          </a:xfrm>
        </p:spPr>
        <p:txBody>
          <a:bodyPr>
            <a:normAutofit/>
          </a:bodyPr>
          <a:lstStyle/>
          <a:p>
            <a:r>
              <a:rPr lang="en-US" sz="3600" dirty="0"/>
              <a:t> Spascupreel and </a:t>
            </a:r>
            <a:r>
              <a:rPr lang="en-US" sz="3600" dirty="0" err="1"/>
              <a:t>Atropinum</a:t>
            </a:r>
            <a:r>
              <a:rPr lang="en-US" sz="3600" dirty="0"/>
              <a:t> compositum. </a:t>
            </a:r>
          </a:p>
          <a:p>
            <a:r>
              <a:rPr lang="en-US" sz="3600" dirty="0"/>
              <a:t>Several ingredients modulate various central and peripheral targets of the brain-gut axis </a:t>
            </a:r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5171EC-963C-43DB-9057-D5FFB186A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429000"/>
            <a:ext cx="3200400" cy="320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0353D5-0304-49AE-8AE0-E2B049BF1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3441700"/>
            <a:ext cx="34671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33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92518-F966-439A-91EB-9628C589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dirty="0"/>
              <a:t>Spascupreel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BAC70-86EA-4A11-89B0-63EEA835A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Targets multiple receptors </a:t>
            </a:r>
          </a:p>
          <a:p>
            <a:pPr lvl="1"/>
            <a:r>
              <a:rPr lang="en-US" sz="3200" dirty="0"/>
              <a:t>muscarinic acetylcholine receptors (affecting smooth muscle contraction and motility)</a:t>
            </a:r>
          </a:p>
          <a:p>
            <a:pPr lvl="1"/>
            <a:r>
              <a:rPr lang="en-US" sz="3200" dirty="0"/>
              <a:t> gamma-aminobutyric acid-A (GABA type A) receptors (associated with CNS processing of mood disorders, including anxiety) </a:t>
            </a:r>
          </a:p>
          <a:p>
            <a:pPr lvl="1"/>
            <a:r>
              <a:rPr lang="en-US" sz="3200" dirty="0"/>
              <a:t>dopaminergic receptors type 2 (affecting central control of the pain response) </a:t>
            </a:r>
          </a:p>
          <a:p>
            <a:r>
              <a:rPr lang="en-US" sz="3600" dirty="0"/>
              <a:t>Inhibits the enzyme monoamine oxidase B (MOA-B), helps regulate levels of dopamine and other neurotransmitters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76849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384" y="76200"/>
            <a:ext cx="4572000" cy="1143000"/>
          </a:xfrm>
        </p:spPr>
        <p:txBody>
          <a:bodyPr/>
          <a:lstStyle/>
          <a:p>
            <a:r>
              <a:rPr lang="en-US" dirty="0"/>
              <a:t>More Homotox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47800"/>
            <a:ext cx="5562600" cy="5334000"/>
          </a:xfrm>
        </p:spPr>
        <p:txBody>
          <a:bodyPr>
            <a:normAutofit/>
          </a:bodyPr>
          <a:lstStyle/>
          <a:p>
            <a:r>
              <a:rPr lang="en-US" sz="4000" dirty="0"/>
              <a:t>Thalamus compositum (for central pain syndromes) </a:t>
            </a:r>
          </a:p>
          <a:p>
            <a:r>
              <a:rPr lang="en-US" sz="4000" dirty="0" err="1"/>
              <a:t>Tonsilla</a:t>
            </a:r>
            <a:r>
              <a:rPr lang="en-US" sz="4000" dirty="0"/>
              <a:t> </a:t>
            </a:r>
            <a:r>
              <a:rPr lang="en-US" sz="4000" dirty="0" err="1"/>
              <a:t>compositum</a:t>
            </a:r>
            <a:r>
              <a:rPr lang="en-US" sz="4000" dirty="0"/>
              <a:t> (for disturbances of the HPA), also used to influence the gut-brain axis</a:t>
            </a:r>
          </a:p>
          <a:p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E8BE02-AAC0-47D1-A7F4-EFBDE38DB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1" r="11451"/>
          <a:stretch/>
        </p:blipFill>
        <p:spPr>
          <a:xfrm>
            <a:off x="5791200" y="3810000"/>
            <a:ext cx="3048000" cy="2488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A5C774-C02B-4A6B-9543-B37325585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275" y="304800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86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F1D2B7-646B-44D2-BEB5-8B401F277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716" y="2239203"/>
            <a:ext cx="3617275" cy="26375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BDEA3-737A-4E37-BBE9-07D57EE96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39"/>
            <a:ext cx="8229600" cy="848139"/>
          </a:xfrm>
        </p:spPr>
        <p:txBody>
          <a:bodyPr/>
          <a:lstStyle/>
          <a:p>
            <a:r>
              <a:rPr lang="en-US" dirty="0" err="1"/>
              <a:t>Homotox</a:t>
            </a:r>
            <a:r>
              <a:rPr lang="en-US" dirty="0"/>
              <a:t>: Altering the microbiome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14FEF-4EBF-4565-BD60-EFD38B976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000"/>
            <a:ext cx="5791200" cy="5638800"/>
          </a:xfrm>
        </p:spPr>
        <p:txBody>
          <a:bodyPr>
            <a:normAutofit/>
          </a:bodyPr>
          <a:lstStyle/>
          <a:p>
            <a:r>
              <a:rPr lang="en-US" sz="3600" dirty="0"/>
              <a:t>Interventional trial on eradicating H pylori: </a:t>
            </a:r>
            <a:r>
              <a:rPr lang="en-US" sz="3600" dirty="0" err="1"/>
              <a:t>Gastricumeel</a:t>
            </a:r>
            <a:r>
              <a:rPr lang="en-US" sz="3600" dirty="0"/>
              <a:t>, </a:t>
            </a:r>
            <a:r>
              <a:rPr lang="en-US" sz="3600" dirty="0" err="1"/>
              <a:t>Nux</a:t>
            </a:r>
            <a:r>
              <a:rPr lang="en-US" sz="3600" dirty="0"/>
              <a:t> vomica </a:t>
            </a:r>
            <a:r>
              <a:rPr lang="en-US" sz="3600" dirty="0" err="1"/>
              <a:t>Homaccord</a:t>
            </a:r>
            <a:r>
              <a:rPr lang="en-US" sz="3600" dirty="0"/>
              <a:t>, </a:t>
            </a:r>
            <a:r>
              <a:rPr lang="en-US" sz="3600" dirty="0" err="1"/>
              <a:t>Lymphomyosot</a:t>
            </a:r>
            <a:r>
              <a:rPr lang="en-US" sz="3600" dirty="0"/>
              <a:t>, Coenzyme compositum/ </a:t>
            </a:r>
            <a:r>
              <a:rPr lang="en-US" sz="3600" dirty="0" err="1"/>
              <a:t>Ubichinon</a:t>
            </a:r>
            <a:r>
              <a:rPr lang="en-US" sz="3600" dirty="0"/>
              <a:t> compositum</a:t>
            </a:r>
          </a:p>
          <a:p>
            <a:r>
              <a:rPr lang="en-US" sz="3600" dirty="0"/>
              <a:t>Mucosa compositum for mucosal repair 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13487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66800"/>
            <a:ext cx="3008313" cy="192405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What About Diet???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0" y="141107"/>
            <a:ext cx="5235358" cy="668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981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"/>
            <a:ext cx="9144000" cy="88392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DIET</a:t>
            </a:r>
            <a:r>
              <a:rPr lang="en-US" dirty="0"/>
              <a:t>: </a:t>
            </a:r>
            <a:r>
              <a:rPr lang="en-US" b="1" dirty="0"/>
              <a:t>Unpasteurized, Fermented Foods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096" y="990600"/>
            <a:ext cx="9067800" cy="5943600"/>
          </a:xfrm>
        </p:spPr>
        <p:txBody>
          <a:bodyPr>
            <a:normAutofit/>
          </a:bodyPr>
          <a:lstStyle/>
          <a:p>
            <a:r>
              <a:rPr lang="en-US" sz="3600" dirty="0"/>
              <a:t>Supply beneficial gut bacteria </a:t>
            </a:r>
          </a:p>
          <a:p>
            <a:r>
              <a:rPr lang="en-US" sz="3600" dirty="0"/>
              <a:t>Lassi (an Indian yoghurt drink), kefir, pickled fermentations of cabbage, turnips, eggplant, cucumbers, onions, squash, and carrots, and natto (fermented soy)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AEAA1A-1046-4FBA-9CC5-0ABA3466D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952130"/>
            <a:ext cx="5075464" cy="284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33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E3473-56C0-48FD-8FBE-2726DAE8E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0337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DIET</a:t>
            </a:r>
            <a:r>
              <a:rPr lang="en-US" dirty="0"/>
              <a:t>: </a:t>
            </a:r>
            <a:r>
              <a:rPr lang="en-US" b="1" dirty="0"/>
              <a:t>Unpasteurized, Fermented Foods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57333-D2D9-42EB-A6D2-71254E810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03337"/>
            <a:ext cx="9067800" cy="5554663"/>
          </a:xfrm>
        </p:spPr>
        <p:txBody>
          <a:bodyPr>
            <a:normAutofit/>
          </a:bodyPr>
          <a:lstStyle/>
          <a:p>
            <a:r>
              <a:rPr lang="en-US" sz="4000" dirty="0"/>
              <a:t>Some fermenters chelate heavy metals and pesticides</a:t>
            </a:r>
          </a:p>
          <a:p>
            <a:r>
              <a:rPr lang="en-US" sz="4000" dirty="0"/>
              <a:t>Source of vitamin K2- a vital co-nutrient to both vitamin D and calcium </a:t>
            </a:r>
          </a:p>
          <a:p>
            <a:r>
              <a:rPr lang="en-US" sz="4000" dirty="0"/>
              <a:t>Most probiotic supplements have a fraction of the beneficial bacteria found in such homemade fermented foods. 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00919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490"/>
            <a:ext cx="5907024" cy="1143000"/>
          </a:xfrm>
        </p:spPr>
        <p:txBody>
          <a:bodyPr/>
          <a:lstStyle/>
          <a:p>
            <a:r>
              <a:rPr lang="en-US" b="1" dirty="0"/>
              <a:t>Raw Feeding</a:t>
            </a:r>
            <a:r>
              <a:rPr lang="en-US" dirty="0"/>
              <a:t>-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" y="1524000"/>
            <a:ext cx="9107424" cy="5343144"/>
          </a:xfrm>
        </p:spPr>
        <p:txBody>
          <a:bodyPr>
            <a:normAutofit/>
          </a:bodyPr>
          <a:lstStyle/>
          <a:p>
            <a:r>
              <a:rPr lang="en-US" sz="3600" dirty="0"/>
              <a:t>Comparison of diets in dogs </a:t>
            </a:r>
          </a:p>
          <a:p>
            <a:r>
              <a:rPr lang="en-US" sz="3600" dirty="0"/>
              <a:t>Modification of microbiome 		                       attained with considerable variation of dietary regimes </a:t>
            </a:r>
          </a:p>
          <a:p>
            <a:r>
              <a:rPr lang="en-US" sz="3600" dirty="0"/>
              <a:t>Highly digestible feed, combining fresh meat with readily fermentable substrates, promotes a more balanced growth of bacterial communities and a positive change in healthy gut functions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140" y="0"/>
            <a:ext cx="351986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47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FMT and the “Falling Horse” 1981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05000"/>
            <a:ext cx="4876800" cy="400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197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192"/>
            <a:ext cx="8229600" cy="74980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Prebiotics- Non-Digestible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991600" cy="6096000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Selectively alter the growth or activity of intestinal microbiota </a:t>
            </a:r>
          </a:p>
          <a:p>
            <a:r>
              <a:rPr lang="en-US" sz="3600" dirty="0"/>
              <a:t>Inulin, fructo-oligosaccharides, </a:t>
            </a:r>
            <a:r>
              <a:rPr lang="en-US" sz="3600" dirty="0" err="1"/>
              <a:t>galacto</a:t>
            </a:r>
            <a:r>
              <a:rPr lang="en-US" sz="3600" dirty="0"/>
              <a:t>-oligosaccharides, soya- oligosaccharides, xylo-oligosaccharides, and </a:t>
            </a:r>
            <a:r>
              <a:rPr lang="en-US" sz="3600" dirty="0" err="1"/>
              <a:t>pyrodextrins</a:t>
            </a:r>
            <a:r>
              <a:rPr lang="en-US" sz="3600" dirty="0"/>
              <a:t> </a:t>
            </a:r>
          </a:p>
          <a:p>
            <a:r>
              <a:rPr lang="en-US" sz="3600" dirty="0"/>
              <a:t>Resistant to host digestion in the small intestine </a:t>
            </a:r>
          </a:p>
          <a:p>
            <a:r>
              <a:rPr lang="en-US" sz="3600" dirty="0"/>
              <a:t>Fermented in the colon</a:t>
            </a:r>
          </a:p>
          <a:p>
            <a:r>
              <a:rPr lang="en-US" sz="3600" dirty="0"/>
              <a:t>Might help to stabilize  intestinal barrier</a:t>
            </a:r>
          </a:p>
          <a:p>
            <a:r>
              <a:rPr lang="en-US" sz="3600" dirty="0"/>
              <a:t>Enhance absorption of minerals, e.g. calcium, magnesium, zinc, and iron</a:t>
            </a:r>
          </a:p>
        </p:txBody>
      </p:sp>
    </p:spTree>
    <p:extLst>
      <p:ext uri="{BB962C8B-B14F-4D97-AF65-F5344CB8AC3E}">
        <p14:creationId xmlns:p14="http://schemas.microsoft.com/office/powerpoint/2010/main" val="2264450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r>
              <a:rPr lang="en-US" dirty="0"/>
              <a:t>Prebiotics Improve Microbiome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04" y="858078"/>
            <a:ext cx="6374296" cy="5943600"/>
          </a:xfrm>
        </p:spPr>
        <p:txBody>
          <a:bodyPr>
            <a:normAutofit/>
          </a:bodyPr>
          <a:lstStyle/>
          <a:p>
            <a:r>
              <a:rPr lang="en-US" sz="3600" dirty="0"/>
              <a:t>Increase in  </a:t>
            </a:r>
            <a:r>
              <a:rPr lang="en-US" sz="3600" dirty="0" err="1"/>
              <a:t>Bifidobacteria</a:t>
            </a:r>
            <a:r>
              <a:rPr lang="en-US" sz="3600" dirty="0"/>
              <a:t> and Lactobacilli species w/ decrease in </a:t>
            </a:r>
            <a:r>
              <a:rPr lang="en-US" sz="3600" dirty="0" err="1"/>
              <a:t>Bacteroides</a:t>
            </a:r>
            <a:r>
              <a:rPr lang="en-US" sz="3600" dirty="0"/>
              <a:t>, </a:t>
            </a:r>
            <a:r>
              <a:rPr lang="en-US" sz="3600" dirty="0" err="1"/>
              <a:t>Clostridials</a:t>
            </a:r>
            <a:r>
              <a:rPr lang="en-US" sz="3600" dirty="0"/>
              <a:t>, and </a:t>
            </a:r>
            <a:r>
              <a:rPr lang="en-US" sz="3600" dirty="0" err="1"/>
              <a:t>enterobacteria</a:t>
            </a:r>
            <a:endParaRPr lang="en-US" sz="3600" dirty="0"/>
          </a:p>
          <a:p>
            <a:r>
              <a:rPr lang="en-US" sz="3600" dirty="0"/>
              <a:t>P-inulin increases </a:t>
            </a:r>
            <a:r>
              <a:rPr lang="en-US" sz="3600" dirty="0" err="1"/>
              <a:t>bifidobacteria</a:t>
            </a:r>
            <a:r>
              <a:rPr lang="en-US" sz="3600" dirty="0"/>
              <a:t> in the colon </a:t>
            </a:r>
            <a:r>
              <a:rPr lang="en-US" sz="3600" dirty="0">
                <a:sym typeface="Wingdings" panose="05000000000000000000" pitchFamily="2" charset="2"/>
              </a:rPr>
              <a:t></a:t>
            </a:r>
            <a:r>
              <a:rPr lang="en-US" sz="3600" dirty="0"/>
              <a:t>alleviation of various aspects of the metabolic syndrome, e.g., obesity and diabetes mellitus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29E358-6DE5-42E2-AB5A-B6BFAC74D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209" y="3733800"/>
            <a:ext cx="2830287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65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17" y="130048"/>
            <a:ext cx="4800600" cy="1143000"/>
          </a:xfrm>
        </p:spPr>
        <p:txBody>
          <a:bodyPr/>
          <a:lstStyle/>
          <a:p>
            <a:r>
              <a:rPr lang="en-US" b="1" dirty="0"/>
              <a:t>Quercetin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077326" cy="5203952"/>
          </a:xfrm>
        </p:spPr>
        <p:txBody>
          <a:bodyPr>
            <a:normAutofit/>
          </a:bodyPr>
          <a:lstStyle/>
          <a:p>
            <a:r>
              <a:rPr lang="en-US" dirty="0"/>
              <a:t>A plant polyphenol</a:t>
            </a:r>
          </a:p>
          <a:p>
            <a:r>
              <a:rPr lang="en-US" dirty="0"/>
              <a:t>Found in many fruits </a:t>
            </a:r>
          </a:p>
          <a:p>
            <a:r>
              <a:rPr lang="en-US" dirty="0"/>
              <a:t>Increases production of  short chain fatty acids (SCFA)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improving the intestinal gut barrier and reducing hepatic </a:t>
            </a:r>
            <a:r>
              <a:rPr lang="en-US" dirty="0" err="1"/>
              <a:t>inflammasones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modulation of diet-induced </a:t>
            </a:r>
            <a:r>
              <a:rPr lang="en-US" dirty="0" err="1"/>
              <a:t>dysbiosis</a:t>
            </a:r>
            <a:r>
              <a:rPr lang="en-US" dirty="0"/>
              <a:t> in mice with non-alcoholic fatty liver disease (NAFLD). </a:t>
            </a:r>
          </a:p>
          <a:p>
            <a:r>
              <a:rPr lang="en-US" dirty="0"/>
              <a:t>Reduced Helicobacter in diets containing high levels of fructose, a known gut barrier disruptor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27" y="30480"/>
            <a:ext cx="4270399" cy="240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104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Enteric pathogens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638800"/>
          </a:xfrm>
        </p:spPr>
        <p:txBody>
          <a:bodyPr>
            <a:normAutofit/>
          </a:bodyPr>
          <a:lstStyle/>
          <a:p>
            <a:r>
              <a:rPr lang="en-US" sz="4000" dirty="0"/>
              <a:t>Can alter structure and function of tight junctions</a:t>
            </a:r>
          </a:p>
          <a:p>
            <a:r>
              <a:rPr lang="en-US" sz="4000" dirty="0"/>
              <a:t>Secretion of proteases cleave tight junction proteins or alter the cytoskeleton</a:t>
            </a:r>
          </a:p>
          <a:p>
            <a:r>
              <a:rPr lang="en-US" sz="4000" dirty="0"/>
              <a:t>Increase inflammatory cytokines such as TNFα and </a:t>
            </a:r>
            <a:r>
              <a:rPr lang="en-US" sz="4000" dirty="0" err="1"/>
              <a:t>IFNγ</a:t>
            </a:r>
            <a:r>
              <a:rPr lang="en-US" sz="4000" dirty="0"/>
              <a:t>, induced during infection and in IBD </a:t>
            </a:r>
            <a:r>
              <a:rPr lang="en-US" sz="4000" dirty="0">
                <a:sym typeface="Wingdings" panose="05000000000000000000" pitchFamily="2" charset="2"/>
              </a:rPr>
              <a:t></a:t>
            </a:r>
            <a:r>
              <a:rPr lang="en-US" sz="4000" dirty="0"/>
              <a:t>intestinal permeability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>
              <a:effectLst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507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A67CB-CEA5-4F41-9B67-D41FD6FAA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/>
              <a:t>Probiotics and Commensals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397D1-E06B-49FD-8F95-55EBC8AC3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6200" y="914400"/>
            <a:ext cx="9220200" cy="5943600"/>
          </a:xfrm>
        </p:spPr>
        <p:txBody>
          <a:bodyPr>
            <a:normAutofit/>
          </a:bodyPr>
          <a:lstStyle/>
          <a:p>
            <a:r>
              <a:rPr lang="en-US" sz="4000" dirty="0"/>
              <a:t>Can reverse inflammatory dysfunctions in intestinal epithelial cells, </a:t>
            </a:r>
          </a:p>
          <a:p>
            <a:pPr lvl="1"/>
            <a:r>
              <a:rPr lang="en-US" sz="3600" dirty="0"/>
              <a:t>improve barrier functions </a:t>
            </a:r>
          </a:p>
          <a:p>
            <a:pPr lvl="1"/>
            <a:r>
              <a:rPr lang="en-US" sz="3600" dirty="0"/>
              <a:t>inhibit pathogen adherence</a:t>
            </a:r>
          </a:p>
          <a:p>
            <a:r>
              <a:rPr lang="en-US" sz="4000" dirty="0"/>
              <a:t>Probiotics produce bacteriocins, increase IgA production, enhance nutrient absorption, and downregulate pro-inflammatory cytokine secretion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52521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192"/>
            <a:ext cx="8229600" cy="902208"/>
          </a:xfrm>
        </p:spPr>
        <p:txBody>
          <a:bodyPr/>
          <a:lstStyle/>
          <a:p>
            <a:r>
              <a:rPr lang="en-US" dirty="0" err="1"/>
              <a:t>Vetri</a:t>
            </a:r>
            <a:r>
              <a:rPr lang="en-US" dirty="0"/>
              <a:t> Probiotic BD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>
            <a:normAutofit/>
          </a:bodyPr>
          <a:lstStyle/>
          <a:p>
            <a:r>
              <a:rPr lang="en-US" dirty="0"/>
              <a:t> N-Acetyl Glucosamine (Shrimp and Crab)</a:t>
            </a:r>
            <a:endParaRPr lang="en-US" b="1" dirty="0"/>
          </a:p>
          <a:p>
            <a:r>
              <a:rPr lang="en-US" dirty="0"/>
              <a:t>FOS (</a:t>
            </a:r>
            <a:r>
              <a:rPr lang="en-US" dirty="0" err="1"/>
              <a:t>fructooligosaccharides</a:t>
            </a:r>
            <a:r>
              <a:rPr lang="en-US" dirty="0"/>
              <a:t>)</a:t>
            </a:r>
          </a:p>
          <a:p>
            <a:r>
              <a:rPr lang="en-US" dirty="0"/>
              <a:t> L-Glutamine</a:t>
            </a:r>
          </a:p>
          <a:p>
            <a:r>
              <a:rPr lang="en-US" dirty="0"/>
              <a:t> Arabinogalactan Powder </a:t>
            </a:r>
          </a:p>
          <a:p>
            <a:r>
              <a:rPr lang="en-US" dirty="0"/>
              <a:t> Alfalfa   </a:t>
            </a:r>
          </a:p>
          <a:p>
            <a:r>
              <a:rPr lang="en-US" dirty="0"/>
              <a:t>Ginger  </a:t>
            </a:r>
          </a:p>
          <a:p>
            <a:r>
              <a:rPr lang="en-US" dirty="0"/>
              <a:t>Pepsin Lipase </a:t>
            </a:r>
            <a:r>
              <a:rPr lang="en-US" b="1" dirty="0"/>
              <a:t> </a:t>
            </a:r>
            <a:r>
              <a:rPr lang="en-US" dirty="0"/>
              <a:t>Amylase </a:t>
            </a:r>
            <a:r>
              <a:rPr lang="en-US" b="1" dirty="0"/>
              <a:t> </a:t>
            </a:r>
            <a:r>
              <a:rPr lang="en-US" dirty="0"/>
              <a:t>Bromelain </a:t>
            </a:r>
            <a:r>
              <a:rPr lang="en-US" b="1" dirty="0"/>
              <a:t> </a:t>
            </a:r>
            <a:r>
              <a:rPr lang="en-US" dirty="0"/>
              <a:t>Papain</a:t>
            </a:r>
            <a:endParaRPr lang="en-US" b="1" dirty="0"/>
          </a:p>
          <a:p>
            <a:r>
              <a:rPr lang="en-US" dirty="0"/>
              <a:t>Probiotic </a:t>
            </a:r>
            <a:r>
              <a:rPr lang="en-US" dirty="0" err="1"/>
              <a:t>blend:</a:t>
            </a:r>
            <a:r>
              <a:rPr lang="en-US" i="1" dirty="0" err="1"/>
              <a:t>Lactobacillus</a:t>
            </a:r>
            <a:r>
              <a:rPr lang="en-US" i="1" dirty="0"/>
              <a:t> </a:t>
            </a:r>
            <a:r>
              <a:rPr lang="en-US" i="1" dirty="0" err="1"/>
              <a:t>Casei</a:t>
            </a:r>
            <a:r>
              <a:rPr lang="en-US" i="1" dirty="0"/>
              <a:t>, Bifidobacterium </a:t>
            </a:r>
            <a:r>
              <a:rPr lang="en-US" i="1" dirty="0" err="1"/>
              <a:t>Thermophilum</a:t>
            </a:r>
            <a:r>
              <a:rPr lang="en-US" i="1" dirty="0"/>
              <a:t>, Enterococcus </a:t>
            </a:r>
            <a:r>
              <a:rPr lang="en-US" i="1" dirty="0" err="1"/>
              <a:t>Faecium</a:t>
            </a:r>
            <a:r>
              <a:rPr lang="en-US" i="1" dirty="0"/>
              <a:t>, Saccharomyces </a:t>
            </a:r>
            <a:r>
              <a:rPr lang="en-US" i="1" dirty="0" err="1"/>
              <a:t>Boulardii</a:t>
            </a:r>
            <a:r>
              <a:rPr lang="en-US" i="1" dirty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437" y="1307592"/>
            <a:ext cx="3146302" cy="316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868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379" y="121845"/>
            <a:ext cx="5181600" cy="1143000"/>
          </a:xfrm>
        </p:spPr>
        <p:txBody>
          <a:bodyPr/>
          <a:lstStyle/>
          <a:p>
            <a:r>
              <a:rPr lang="en-US" b="1" dirty="0"/>
              <a:t>Vitamin D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967" y="1645846"/>
            <a:ext cx="9067800" cy="5212154"/>
          </a:xfrm>
        </p:spPr>
        <p:txBody>
          <a:bodyPr>
            <a:normAutofit/>
          </a:bodyPr>
          <a:lstStyle/>
          <a:p>
            <a:r>
              <a:rPr lang="en-US" sz="3600" dirty="0"/>
              <a:t>Plays a role in the intestinal 			barrier </a:t>
            </a:r>
          </a:p>
          <a:p>
            <a:r>
              <a:rPr lang="en-US" sz="3600" dirty="0"/>
              <a:t>Deficiency </a:t>
            </a:r>
            <a:r>
              <a:rPr lang="en-US" sz="3600" dirty="0">
                <a:sym typeface="Wingdings" panose="05000000000000000000" pitchFamily="2" charset="2"/>
              </a:rPr>
              <a:t> signs of </a:t>
            </a:r>
            <a:r>
              <a:rPr lang="en-US" sz="3600" dirty="0"/>
              <a:t>IBD, correlated with the severity of disease </a:t>
            </a:r>
          </a:p>
          <a:p>
            <a:r>
              <a:rPr lang="en-US" sz="3600" dirty="0"/>
              <a:t>Vitamin D deficiency might compromise the mucosal barrier</a:t>
            </a:r>
            <a:r>
              <a:rPr lang="en-US" sz="3600" dirty="0">
                <a:sym typeface="Wingdings" panose="05000000000000000000" pitchFamily="2" charset="2"/>
              </a:rPr>
              <a:t> </a:t>
            </a:r>
            <a:r>
              <a:rPr lang="en-US" sz="3600" dirty="0"/>
              <a:t>increased susceptibility to mucosal damage and an increased risk of IBD</a:t>
            </a:r>
          </a:p>
          <a:p>
            <a:endParaRPr lang="en-US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755" y="121845"/>
            <a:ext cx="2960017" cy="246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5845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EC0AA-B951-4005-93D2-51DB3C15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04"/>
            <a:ext cx="8229600" cy="964096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Gc</a:t>
            </a:r>
            <a:r>
              <a:rPr lang="en-US" dirty="0"/>
              <a:t>- Vitamin D Binding Protein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C12AE-ED60-4123-83C4-6CB7B780B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638800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Important precursor to GcMAF is “</a:t>
            </a:r>
            <a:r>
              <a:rPr lang="en-US" sz="4000" dirty="0" err="1"/>
              <a:t>Gc</a:t>
            </a:r>
            <a:r>
              <a:rPr lang="en-US" sz="4000" dirty="0"/>
              <a:t>”, a large protein with three domains, the first of which binds vitamin D</a:t>
            </a:r>
          </a:p>
          <a:p>
            <a:r>
              <a:rPr lang="en-US" sz="4000" dirty="0"/>
              <a:t>When injury, inflammation, or any immune challenges occur, enzymes produced by B and T lymphocytes will convert </a:t>
            </a:r>
            <a:r>
              <a:rPr lang="en-US" sz="4000" dirty="0" err="1"/>
              <a:t>Gc</a:t>
            </a:r>
            <a:r>
              <a:rPr lang="en-US" sz="4000" dirty="0"/>
              <a:t> into GcMAF, one of </a:t>
            </a:r>
            <a:r>
              <a:rPr lang="en-US" sz="3600" b="1" dirty="0"/>
              <a:t>THE</a:t>
            </a:r>
            <a:r>
              <a:rPr lang="en-US" sz="4000" dirty="0"/>
              <a:t> most powerful known activators of the entire immune system 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77728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19800" cy="11430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="1" dirty="0"/>
              <a:t>“ A Super Probiotic”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3520"/>
            <a:ext cx="8991600" cy="5334000"/>
          </a:xfrm>
        </p:spPr>
        <p:txBody>
          <a:bodyPr>
            <a:normAutofit/>
          </a:bodyPr>
          <a:lstStyle/>
          <a:p>
            <a:r>
              <a:rPr lang="en-US" sz="4000" dirty="0"/>
              <a:t>Macrophages function in both innate (non-specific) and adaptive (specific) immune defense mechanisms</a:t>
            </a:r>
          </a:p>
          <a:p>
            <a:r>
              <a:rPr lang="en-US" sz="4000" dirty="0"/>
              <a:t>Signal-directed by  “</a:t>
            </a:r>
            <a:r>
              <a:rPr lang="en-US" sz="4000" dirty="0" err="1"/>
              <a:t>Gc</a:t>
            </a:r>
            <a:r>
              <a:rPr lang="en-US" sz="4000" dirty="0"/>
              <a:t> protein-derived Macrophage Activating Factor.” (GcMAF)</a:t>
            </a:r>
          </a:p>
          <a:p>
            <a:r>
              <a:rPr lang="en-US" sz="4000" dirty="0"/>
              <a:t>Bravo yogurt -early reports are quite favorable </a:t>
            </a:r>
          </a:p>
          <a:p>
            <a:r>
              <a:rPr lang="en-US" sz="4000" dirty="0"/>
              <a:t>GcMAF is concentrated in colostrum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0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121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Colostrum- Lots of Research!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838200"/>
            <a:ext cx="6695325" cy="6019800"/>
          </a:xfrm>
        </p:spPr>
        <p:txBody>
          <a:bodyPr>
            <a:normAutofit/>
          </a:bodyPr>
          <a:lstStyle/>
          <a:p>
            <a:r>
              <a:rPr lang="en-US" sz="3600" dirty="0"/>
              <a:t>Antibacterial effect </a:t>
            </a:r>
          </a:p>
          <a:p>
            <a:r>
              <a:rPr lang="en-US" sz="3600" dirty="0"/>
              <a:t>Modulates immune response</a:t>
            </a:r>
          </a:p>
          <a:p>
            <a:r>
              <a:rPr lang="en-US" sz="3600" dirty="0"/>
              <a:t>Can neutralize lipopolysaccharides (LPS)- endotoxins from Gram-negative bacterial pathogens particularly after antibiotic therapy</a:t>
            </a:r>
          </a:p>
          <a:p>
            <a:r>
              <a:rPr lang="en-US" sz="3600" dirty="0"/>
              <a:t>LPS in blood is low in healthy individuals.</a:t>
            </a:r>
          </a:p>
          <a:p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BA3EF3-4BEB-4A6C-8E13-B0D974BD21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12" r="14018"/>
          <a:stretch/>
        </p:blipFill>
        <p:spPr>
          <a:xfrm>
            <a:off x="6695325" y="1295401"/>
            <a:ext cx="2418858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53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/>
              <a:t>Enlisting Commensals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 Peripheral education of the immune system by colonic commensal microbiota</a:t>
            </a:r>
          </a:p>
          <a:p>
            <a:r>
              <a:rPr lang="en-US" sz="3600" dirty="0"/>
              <a:t>Intestine key to induction of peripheral tolerance</a:t>
            </a:r>
          </a:p>
          <a:p>
            <a:r>
              <a:rPr lang="en-US" sz="3600" dirty="0" err="1"/>
              <a:t>iTregs</a:t>
            </a:r>
            <a:r>
              <a:rPr lang="en-US" sz="3600" dirty="0"/>
              <a:t> induced by recognition of commensal antigens</a:t>
            </a:r>
          </a:p>
          <a:p>
            <a:r>
              <a:rPr lang="en-US" sz="3600" dirty="0"/>
              <a:t>Novel therapeutic strategies for autoimmune and inflammatory diseases by targeting intestinal microflora and intestinal milieu</a:t>
            </a:r>
          </a:p>
          <a:p>
            <a:r>
              <a:rPr lang="en-US" sz="3600" dirty="0"/>
              <a:t>If the thymus  “banks” self antigens, the  intestines may serve as a repository of non-self antigens</a:t>
            </a:r>
            <a:endParaRPr lang="en-US" sz="3600" dirty="0">
              <a:effectLst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596289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B4CF3-1207-4605-97EC-A108E07F5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70" y="0"/>
            <a:ext cx="8229600" cy="762000"/>
          </a:xfrm>
        </p:spPr>
        <p:txBody>
          <a:bodyPr/>
          <a:lstStyle/>
          <a:p>
            <a:r>
              <a:rPr lang="en-US" dirty="0"/>
              <a:t>Colostrum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37275-3535-421D-A850-54303ED92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Can inhibit </a:t>
            </a:r>
            <a:r>
              <a:rPr lang="en-US" sz="3600" dirty="0" err="1"/>
              <a:t>enterogenic</a:t>
            </a:r>
            <a:r>
              <a:rPr lang="en-US" sz="3600" dirty="0"/>
              <a:t> endotoxemia: </a:t>
            </a:r>
          </a:p>
          <a:p>
            <a:pPr lvl="1"/>
            <a:r>
              <a:rPr lang="en-US" sz="3200" dirty="0"/>
              <a:t>Reduces influx of LPS from the gut in patients at risk for Gram-negative septic shock) </a:t>
            </a:r>
          </a:p>
          <a:p>
            <a:pPr lvl="1"/>
            <a:r>
              <a:rPr lang="en-US" sz="3200" dirty="0"/>
              <a:t>Reduces IL-6 and CRP (C-reactive protein) </a:t>
            </a:r>
          </a:p>
          <a:p>
            <a:r>
              <a:rPr lang="en-US" sz="3600" dirty="0"/>
              <a:t>Patients with chronic diarrhea with severe secondary immunodeficiencies were improved. </a:t>
            </a:r>
          </a:p>
          <a:p>
            <a:r>
              <a:rPr lang="en-US" sz="3600" dirty="0"/>
              <a:t>Good response in infants with hemorrhagic diarrhea caused by enterohemorrhagic E. coli, and reduced likelihood of the disease progressing to a hemolytic uremic syndrome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398025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"/>
            <a:ext cx="8229600" cy="883920"/>
          </a:xfrm>
        </p:spPr>
        <p:txBody>
          <a:bodyPr/>
          <a:lstStyle/>
          <a:p>
            <a:r>
              <a:rPr lang="en-US" dirty="0"/>
              <a:t>Colostrum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067800" cy="5943600"/>
          </a:xfrm>
        </p:spPr>
        <p:txBody>
          <a:bodyPr>
            <a:normAutofit/>
          </a:bodyPr>
          <a:lstStyle/>
          <a:p>
            <a:r>
              <a:rPr lang="en-US" sz="3600" dirty="0"/>
              <a:t>Tested in three Phase 1 and 5 clinical studies (Germany)  </a:t>
            </a:r>
          </a:p>
          <a:p>
            <a:r>
              <a:rPr lang="en-US" sz="3600" dirty="0"/>
              <a:t> The LPS-lowering effects probably due to the numerous active components which originate in the innate humoral and adaptive immune system of their biologic source</a:t>
            </a:r>
          </a:p>
          <a:p>
            <a:r>
              <a:rPr lang="en-US" sz="3600" dirty="0"/>
              <a:t>Tolerability of this supplement is very good.</a:t>
            </a:r>
          </a:p>
          <a:p>
            <a:r>
              <a:rPr lang="en-US" sz="3600" dirty="0"/>
              <a:t> Colostrum is also remarkably high in zinc, which is critical to the function of the thymus gland</a:t>
            </a:r>
            <a:endParaRPr lang="en-US" sz="3600" dirty="0">
              <a:effectLst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20472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81400" cy="1143000"/>
          </a:xfrm>
        </p:spPr>
        <p:txBody>
          <a:bodyPr/>
          <a:lstStyle/>
          <a:p>
            <a:r>
              <a:rPr lang="en-US" b="1" dirty="0"/>
              <a:t>VITAMIN 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5440362"/>
          </a:xfrm>
        </p:spPr>
        <p:txBody>
          <a:bodyPr>
            <a:normAutofit/>
          </a:bodyPr>
          <a:lstStyle/>
          <a:p>
            <a:r>
              <a:rPr lang="en-US" sz="3600" dirty="0"/>
              <a:t>Regulates growth and 				differentiation of GIT cells</a:t>
            </a:r>
          </a:p>
          <a:p>
            <a:r>
              <a:rPr lang="en-US" sz="3600" dirty="0"/>
              <a:t>Deficiency associated with increased susceptibility to infection</a:t>
            </a:r>
          </a:p>
          <a:p>
            <a:r>
              <a:rPr lang="en-US" sz="3600" dirty="0"/>
              <a:t>Vitamin A-deficient diet </a:t>
            </a:r>
            <a:r>
              <a:rPr lang="en-US" sz="3600" dirty="0">
                <a:sym typeface="Wingdings" panose="05000000000000000000" pitchFamily="2" charset="2"/>
              </a:rPr>
              <a:t></a:t>
            </a:r>
            <a:r>
              <a:rPr lang="en-US" sz="3600" dirty="0"/>
              <a:t> alterations within the commensal bacteria &amp; impairment of the intestinal barrier due to altered mucin dynamics and expression of defense molecules 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6981"/>
          <a:stretch/>
        </p:blipFill>
        <p:spPr bwMode="auto">
          <a:xfrm rot="5400000">
            <a:off x="5960791" y="-1261644"/>
            <a:ext cx="1905000" cy="442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5593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914400"/>
          </a:xfrm>
        </p:spPr>
        <p:txBody>
          <a:bodyPr/>
          <a:lstStyle/>
          <a:p>
            <a:r>
              <a:rPr lang="en-US" b="1" dirty="0"/>
              <a:t>Trace Minerals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9067800" cy="5867400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Zinc deficiency </a:t>
            </a:r>
            <a:r>
              <a:rPr lang="en-US" sz="3600" dirty="0">
                <a:sym typeface="Wingdings" panose="05000000000000000000" pitchFamily="2" charset="2"/>
              </a:rPr>
              <a:t> </a:t>
            </a:r>
            <a:r>
              <a:rPr lang="en-US" sz="3600" dirty="0"/>
              <a:t>altered microbiome spectrum in mice, pigs, and humans</a:t>
            </a:r>
          </a:p>
          <a:p>
            <a:r>
              <a:rPr lang="en-US" sz="3600" dirty="0"/>
              <a:t>Zinc supplement can alter gut microbiome </a:t>
            </a:r>
            <a:r>
              <a:rPr lang="en-US" sz="3600" dirty="0">
                <a:sym typeface="Wingdings" panose="05000000000000000000" pitchFamily="2" charset="2"/>
              </a:rPr>
              <a:t></a:t>
            </a:r>
          </a:p>
          <a:p>
            <a:pPr lvl="1"/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/>
              <a:t>improved gut health</a:t>
            </a:r>
          </a:p>
          <a:p>
            <a:pPr lvl="1"/>
            <a:r>
              <a:rPr lang="en-US" sz="3200" dirty="0"/>
              <a:t>improved immune response  in cattle, swine and poultry </a:t>
            </a:r>
          </a:p>
          <a:p>
            <a:r>
              <a:rPr lang="en-US" sz="3600" b="1" dirty="0"/>
              <a:t>Zinc</a:t>
            </a:r>
            <a:r>
              <a:rPr lang="en-US" sz="3600" dirty="0"/>
              <a:t>  </a:t>
            </a:r>
            <a:r>
              <a:rPr lang="en-US" sz="3600" dirty="0" err="1"/>
              <a:t>gastroprotective</a:t>
            </a:r>
            <a:r>
              <a:rPr lang="en-US" sz="3600" dirty="0"/>
              <a:t> properties </a:t>
            </a:r>
          </a:p>
          <a:p>
            <a:r>
              <a:rPr lang="en-US" sz="3600" dirty="0"/>
              <a:t>Studies have shown that supplemental dietary copper, zinc, and manganese affects fecal microbial relative abundance in dairy cows</a:t>
            </a:r>
          </a:p>
        </p:txBody>
      </p:sp>
    </p:spTree>
    <p:extLst>
      <p:ext uri="{BB962C8B-B14F-4D97-AF65-F5344CB8AC3E}">
        <p14:creationId xmlns:p14="http://schemas.microsoft.com/office/powerpoint/2010/main" val="35573828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Mucosal Protectants</a:t>
            </a:r>
            <a:br>
              <a:rPr lang="en-US" dirty="0"/>
            </a:br>
            <a:r>
              <a:rPr lang="en-US" dirty="0"/>
              <a:t>Supplement Suggestions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>
            <a:normAutofit/>
          </a:bodyPr>
          <a:lstStyle/>
          <a:p>
            <a:r>
              <a:rPr lang="en-US" sz="3600" dirty="0"/>
              <a:t>Human doses:</a:t>
            </a:r>
          </a:p>
          <a:p>
            <a:r>
              <a:rPr lang="en-US" sz="3600" dirty="0" err="1"/>
              <a:t>Deglycyrrhized</a:t>
            </a:r>
            <a:r>
              <a:rPr lang="en-US" sz="3600" dirty="0"/>
              <a:t> licorice (DGL)—500 mg per day</a:t>
            </a:r>
          </a:p>
          <a:p>
            <a:r>
              <a:rPr lang="en-US" sz="3600" dirty="0"/>
              <a:t> Aloe </a:t>
            </a:r>
            <a:r>
              <a:rPr lang="en-US" sz="3600" dirty="0" err="1"/>
              <a:t>vera</a:t>
            </a:r>
            <a:r>
              <a:rPr lang="en-US" sz="3600" dirty="0"/>
              <a:t> leaf extract—250 mg per day</a:t>
            </a:r>
          </a:p>
          <a:p>
            <a:r>
              <a:rPr lang="en-US" sz="3600" dirty="0"/>
              <a:t> N-acetyl glucosamine—250 mg per day</a:t>
            </a:r>
          </a:p>
          <a:p>
            <a:r>
              <a:rPr lang="en-US" sz="3600" dirty="0"/>
              <a:t>Slippery elm bark—200 mg per day </a:t>
            </a:r>
          </a:p>
          <a:p>
            <a:r>
              <a:rPr lang="en-US" sz="3600" dirty="0"/>
              <a:t>Marshmallow root—100 mg per day. 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989199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" y="33130"/>
            <a:ext cx="6141720" cy="9906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Deglycyrrhized</a:t>
            </a:r>
            <a:r>
              <a:rPr lang="en-US" b="1" dirty="0"/>
              <a:t> Licorice DGL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1104444"/>
            <a:ext cx="9067800" cy="5635943"/>
          </a:xfrm>
        </p:spPr>
        <p:txBody>
          <a:bodyPr>
            <a:normAutofit/>
          </a:bodyPr>
          <a:lstStyle/>
          <a:p>
            <a:r>
              <a:rPr lang="en-US" sz="3600" dirty="0"/>
              <a:t>Flavonoid-rich extract  from                               Glycyrrhiza glabra </a:t>
            </a:r>
          </a:p>
          <a:p>
            <a:r>
              <a:rPr lang="en-US" sz="3600" dirty="0"/>
              <a:t>Beneficial in functional dyspepsia </a:t>
            </a:r>
          </a:p>
          <a:p>
            <a:r>
              <a:rPr lang="en-US" sz="3600" dirty="0"/>
              <a:t>Antioxidant, anti-inflammatory and anti- </a:t>
            </a:r>
            <a:r>
              <a:rPr lang="en-US" sz="3600" dirty="0" err="1"/>
              <a:t>H.pylori</a:t>
            </a:r>
            <a:r>
              <a:rPr lang="en-US" sz="3600" dirty="0"/>
              <a:t> </a:t>
            </a:r>
          </a:p>
          <a:p>
            <a:r>
              <a:rPr lang="en-US" sz="3600" dirty="0"/>
              <a:t>Compatible with: </a:t>
            </a:r>
          </a:p>
          <a:p>
            <a:pPr lvl="1"/>
            <a:r>
              <a:rPr lang="en-US" sz="3200" dirty="0"/>
              <a:t>Probiotics </a:t>
            </a:r>
          </a:p>
          <a:p>
            <a:pPr lvl="1"/>
            <a:r>
              <a:rPr lang="en-US" sz="3200" dirty="0"/>
              <a:t>Digestive enzymes  </a:t>
            </a:r>
          </a:p>
          <a:p>
            <a:r>
              <a:rPr lang="en-US" sz="3600" dirty="0"/>
              <a:t>Reduces gastrointestinal inflammation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278" y="92766"/>
            <a:ext cx="2795722" cy="205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5773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11F82-40A6-4C5C-A8B0-A131B7E6B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87" y="0"/>
            <a:ext cx="8229600" cy="838200"/>
          </a:xfrm>
        </p:spPr>
        <p:txBody>
          <a:bodyPr/>
          <a:lstStyle/>
          <a:p>
            <a:r>
              <a:rPr lang="en-US" dirty="0"/>
              <a:t>Collagen Helps: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0F29B-CBC3-45B0-8F7E-F393B1EF3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6800"/>
            <a:ext cx="9067800" cy="5791200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Balance Stomach Acid</a:t>
            </a:r>
          </a:p>
          <a:p>
            <a:r>
              <a:rPr lang="en-US" sz="3600" dirty="0"/>
              <a:t>Hydrate the Digestive Tract (Hydrophilic)</a:t>
            </a:r>
          </a:p>
          <a:p>
            <a:r>
              <a:rPr lang="en-US" sz="3600" dirty="0"/>
              <a:t>Repair the Stomach and Intestines</a:t>
            </a:r>
          </a:p>
          <a:p>
            <a:pPr lvl="1"/>
            <a:r>
              <a:rPr lang="en-US" sz="3200" dirty="0"/>
              <a:t>vital to gene expression, enzyme activity, and regulation of cellular growth</a:t>
            </a:r>
          </a:p>
          <a:p>
            <a:r>
              <a:rPr lang="en-US" sz="3600" dirty="0"/>
              <a:t>Irritable Bowel Syndrome (IBS) and Stomach Ulcers</a:t>
            </a:r>
          </a:p>
          <a:p>
            <a:r>
              <a:rPr lang="en-US" sz="3600" dirty="0"/>
              <a:t>Repair Leaky Gut</a:t>
            </a:r>
          </a:p>
          <a:p>
            <a:r>
              <a:rPr lang="en-US" sz="3600" dirty="0"/>
              <a:t>Type I and Type III collagen are excellent sources for improving gut health.</a:t>
            </a:r>
          </a:p>
          <a:p>
            <a:endParaRPr lang="en-US" sz="3600" dirty="0"/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6919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192" y="76200"/>
            <a:ext cx="9067800" cy="838200"/>
          </a:xfrm>
        </p:spPr>
        <p:txBody>
          <a:bodyPr>
            <a:normAutofit/>
          </a:bodyPr>
          <a:lstStyle/>
          <a:p>
            <a:r>
              <a:rPr lang="en-US" dirty="0"/>
              <a:t>Supplements: Betaine Hydrochloride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144" y="1143000"/>
            <a:ext cx="9144000" cy="5638800"/>
          </a:xfrm>
        </p:spPr>
        <p:txBody>
          <a:bodyPr>
            <a:noAutofit/>
          </a:bodyPr>
          <a:lstStyle/>
          <a:p>
            <a:r>
              <a:rPr lang="en-US" sz="3600" dirty="0"/>
              <a:t>Corrects and prevents low stomach acid (</a:t>
            </a:r>
            <a:r>
              <a:rPr lang="en-US" sz="3600" dirty="0" err="1"/>
              <a:t>Hypochlorhydria</a:t>
            </a:r>
            <a:r>
              <a:rPr lang="en-US" sz="3600" dirty="0"/>
              <a:t>)</a:t>
            </a:r>
          </a:p>
          <a:p>
            <a:pPr lvl="1"/>
            <a:r>
              <a:rPr lang="en-US" sz="3200" dirty="0"/>
              <a:t> atrophic gastritis, excess intake of sugar and refined foods, nutritional deficiencies, and advancing age are causative factors </a:t>
            </a:r>
          </a:p>
          <a:p>
            <a:r>
              <a:rPr lang="en-US" sz="3600" dirty="0"/>
              <a:t>Hydrochloric acid normally secreted by gastric parietal cells </a:t>
            </a:r>
          </a:p>
          <a:p>
            <a:r>
              <a:rPr lang="en-US" sz="3600" dirty="0"/>
              <a:t>Bactericidal, it kills a large portion of bacteria ingested with the food and reduces bacteria entering the small intestine</a:t>
            </a:r>
          </a:p>
        </p:txBody>
      </p:sp>
    </p:spTree>
    <p:extLst>
      <p:ext uri="{BB962C8B-B14F-4D97-AF65-F5344CB8AC3E}">
        <p14:creationId xmlns:p14="http://schemas.microsoft.com/office/powerpoint/2010/main" val="5650935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77CB7-CC58-4AA8-96D7-8583EEF6F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/>
              <a:t>Betaine Hydrochloride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23E8C-4CB2-4374-8D1E-76291A584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91" y="990600"/>
            <a:ext cx="9144000" cy="6019800"/>
          </a:xfrm>
        </p:spPr>
        <p:txBody>
          <a:bodyPr>
            <a:normAutofit/>
          </a:bodyPr>
          <a:lstStyle/>
          <a:p>
            <a:r>
              <a:rPr lang="en-US" sz="3600" dirty="0"/>
              <a:t>Changes in gut microbiome &amp; </a:t>
            </a:r>
            <a:r>
              <a:rPr lang="en-US" sz="3600" dirty="0" err="1"/>
              <a:t>colonisation</a:t>
            </a:r>
            <a:r>
              <a:rPr lang="en-US" sz="3600" dirty="0"/>
              <a:t> of the normally sterile small intestine d/t inadequate stomach acid</a:t>
            </a:r>
            <a:r>
              <a:rPr lang="en-US" sz="3600" dirty="0">
                <a:sym typeface="Wingdings" panose="05000000000000000000" pitchFamily="2" charset="2"/>
              </a:rPr>
              <a:t> </a:t>
            </a:r>
            <a:r>
              <a:rPr lang="en-US" sz="3600" dirty="0"/>
              <a:t>risk factor for Small Intestinal Bacterial Overgrowth (SIBO) </a:t>
            </a:r>
          </a:p>
          <a:p>
            <a:r>
              <a:rPr lang="en-US" sz="3600" dirty="0"/>
              <a:t>Proton pump inhibitor (PPI) </a:t>
            </a:r>
            <a:r>
              <a:rPr lang="en-US" sz="3600" dirty="0">
                <a:sym typeface="Wingdings" panose="05000000000000000000" pitchFamily="2" charset="2"/>
              </a:rPr>
              <a:t></a:t>
            </a:r>
            <a:r>
              <a:rPr lang="en-US" sz="3600" dirty="0"/>
              <a:t> SIBO in 50% of people on long-term treatment, which alters the microbiome </a:t>
            </a:r>
          </a:p>
          <a:p>
            <a:r>
              <a:rPr lang="en-US" sz="3600" dirty="0"/>
              <a:t>Protein has the greatest effect in promoting gastric acid secretion in dogs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347167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60A56-CF0E-43F2-A144-27AABFDDE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/>
              <a:t>Digestive Enzymes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5B56A-7960-4C8D-9290-CECB7431D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990600"/>
            <a:ext cx="6096000" cy="5867400"/>
          </a:xfrm>
        </p:spPr>
        <p:txBody>
          <a:bodyPr>
            <a:normAutofit/>
          </a:bodyPr>
          <a:lstStyle/>
          <a:p>
            <a:r>
              <a:rPr lang="en-US" sz="3600" dirty="0"/>
              <a:t>Enzymes between meals enter bloodstream and help digest food particles that may have slipped through due to leaky gut</a:t>
            </a:r>
          </a:p>
          <a:p>
            <a:pPr lvl="1"/>
            <a:r>
              <a:rPr lang="en-US" sz="3200" dirty="0"/>
              <a:t>We commonly use this in atopic dogs and allergic humans!</a:t>
            </a:r>
          </a:p>
          <a:p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728EC8-2CD7-4B62-8228-C7DA5BB41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9" r="19184"/>
          <a:stretch/>
        </p:blipFill>
        <p:spPr>
          <a:xfrm>
            <a:off x="6629400" y="1578768"/>
            <a:ext cx="2189488" cy="370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44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76838" cy="679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6914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2" y="-30766"/>
            <a:ext cx="5867400" cy="1143000"/>
          </a:xfrm>
        </p:spPr>
        <p:txBody>
          <a:bodyPr/>
          <a:lstStyle/>
          <a:p>
            <a:r>
              <a:rPr lang="en-US" b="1" dirty="0"/>
              <a:t>Curcumin- Turmeric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1"/>
            <a:ext cx="9067800" cy="5486399"/>
          </a:xfrm>
        </p:spPr>
        <p:txBody>
          <a:bodyPr>
            <a:normAutofit/>
          </a:bodyPr>
          <a:lstStyle/>
          <a:p>
            <a:r>
              <a:rPr lang="en-US" sz="3600" dirty="0"/>
              <a:t>Curcuma longa</a:t>
            </a:r>
          </a:p>
          <a:p>
            <a:r>
              <a:rPr lang="en-US" sz="3600" dirty="0"/>
              <a:t>A spice and food-coloring agent</a:t>
            </a:r>
          </a:p>
          <a:p>
            <a:r>
              <a:rPr lang="en-US" sz="3600" dirty="0"/>
              <a:t>Exhibits multiple biological activities, despite  poor bioavailability </a:t>
            </a:r>
          </a:p>
          <a:p>
            <a:r>
              <a:rPr lang="en-US" sz="3600" dirty="0"/>
              <a:t>Concentrates in the GIT after oral administration, which significantly improves microbiome </a:t>
            </a:r>
          </a:p>
          <a:p>
            <a:r>
              <a:rPr lang="en-US" sz="3600" dirty="0"/>
              <a:t>Reverses resistance of infectious bacteria to conventional antibiotics, and is antibacterial </a:t>
            </a:r>
          </a:p>
          <a:p>
            <a:endParaRPr lang="en-US" sz="3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0868"/>
            <a:ext cx="3124200" cy="204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3780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r>
              <a:rPr lang="en-US" dirty="0"/>
              <a:t>Microbiome in Arthritis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9067800" cy="6019800"/>
          </a:xfrm>
        </p:spPr>
        <p:txBody>
          <a:bodyPr>
            <a:normAutofit/>
          </a:bodyPr>
          <a:lstStyle/>
          <a:p>
            <a:r>
              <a:rPr lang="en-US" dirty="0"/>
              <a:t>RA patients have altered intestinal microbiota </a:t>
            </a:r>
          </a:p>
          <a:p>
            <a:pPr lvl="1"/>
            <a:r>
              <a:rPr lang="en-US" dirty="0"/>
              <a:t>Decreased  Bifidobacterium,  Lactobacillus and Bacteroides-</a:t>
            </a:r>
            <a:r>
              <a:rPr lang="en-US" dirty="0" err="1"/>
              <a:t>Porphyromonas</a:t>
            </a:r>
            <a:r>
              <a:rPr lang="en-US" dirty="0"/>
              <a:t>-</a:t>
            </a:r>
            <a:r>
              <a:rPr lang="en-US" dirty="0" err="1"/>
              <a:t>Prevotella</a:t>
            </a:r>
            <a:r>
              <a:rPr lang="en-US" dirty="0"/>
              <a:t> species</a:t>
            </a:r>
          </a:p>
          <a:p>
            <a:pPr lvl="1"/>
            <a:r>
              <a:rPr lang="en-US" dirty="0"/>
              <a:t>Increased opportunistic Enterobacteria and Staphylococci species</a:t>
            </a:r>
          </a:p>
          <a:p>
            <a:pPr lvl="1"/>
            <a:r>
              <a:rPr lang="en-US" dirty="0"/>
              <a:t>Variable reports of Clostridium profiles</a:t>
            </a:r>
          </a:p>
          <a:p>
            <a:r>
              <a:rPr lang="en-US" dirty="0"/>
              <a:t>In Osteoarthritis (OA) increased  Clostridium &amp; Staphylococcus </a:t>
            </a:r>
          </a:p>
          <a:p>
            <a:r>
              <a:rPr lang="en-US" dirty="0"/>
              <a:t>Pain relief meds such as acetaminophen and NSAIDs) contribute to altered bacterial profiles &amp; </a:t>
            </a:r>
            <a:r>
              <a:rPr lang="en-US" dirty="0" err="1"/>
              <a:t>gastrotoxic</a:t>
            </a:r>
            <a:r>
              <a:rPr lang="en-US" dirty="0"/>
              <a:t> effects </a:t>
            </a:r>
          </a:p>
        </p:txBody>
      </p:sp>
    </p:spTree>
    <p:extLst>
      <p:ext uri="{BB962C8B-B14F-4D97-AF65-F5344CB8AC3E}">
        <p14:creationId xmlns:p14="http://schemas.microsoft.com/office/powerpoint/2010/main" val="29000984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07E8D-2E84-4E80-B112-DFE0EA13B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800206" cy="1143000"/>
          </a:xfrm>
        </p:spPr>
        <p:txBody>
          <a:bodyPr/>
          <a:lstStyle/>
          <a:p>
            <a:r>
              <a:rPr lang="en-US" dirty="0"/>
              <a:t>Perna Canaliculus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33926-3353-40AC-A661-575DB0467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5257800"/>
          </a:xfrm>
        </p:spPr>
        <p:txBody>
          <a:bodyPr>
            <a:normAutofit/>
          </a:bodyPr>
          <a:lstStyle/>
          <a:p>
            <a:r>
              <a:rPr lang="en-US" sz="3600" dirty="0"/>
              <a:t>Influences bacterial viability, growth and metabolic activity </a:t>
            </a:r>
          </a:p>
          <a:p>
            <a:r>
              <a:rPr lang="en-US" sz="3600" dirty="0"/>
              <a:t>Fatty acids and protein with anti-inflammatory and immunomodulating activity </a:t>
            </a:r>
          </a:p>
          <a:p>
            <a:r>
              <a:rPr lang="en-US" sz="3600" dirty="0"/>
              <a:t>Interaction of bioactive compounds in Perna with commensal and pathogenic bacterial may </a:t>
            </a:r>
            <a:r>
              <a:rPr lang="en-US" sz="3600" dirty="0">
                <a:sym typeface="Wingdings" panose="05000000000000000000" pitchFamily="2" charset="2"/>
              </a:rPr>
              <a:t></a:t>
            </a:r>
            <a:r>
              <a:rPr lang="en-US" sz="3600" dirty="0"/>
              <a:t>development of novel interventions to control intestinal and extra-intestinal inflammation</a:t>
            </a:r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19E572-3020-47F4-84EB-6DD40384E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260" y="49696"/>
            <a:ext cx="2420409" cy="155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997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28538-D37A-4564-8613-DCAD6F7D4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/>
              <a:t>Perna, glucosamine, et.al.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8C894-8507-4060-9AD7-0A5BC06B8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6496"/>
            <a:ext cx="9144000" cy="5715000"/>
          </a:xfrm>
        </p:spPr>
        <p:txBody>
          <a:bodyPr>
            <a:normAutofit/>
          </a:bodyPr>
          <a:lstStyle/>
          <a:p>
            <a:r>
              <a:rPr lang="en-US" sz="3600" dirty="0"/>
              <a:t>Arthritis alleviation, may involve the actions of the gut microbiota to down-regulate gut mucosal inflammatory sequelae </a:t>
            </a:r>
          </a:p>
          <a:p>
            <a:r>
              <a:rPr lang="en-US" sz="3600" dirty="0"/>
              <a:t>May act as prebiotics in the gut, attenuating musculoskeletal inflammatory pain via interactions with the GIT microbiome </a:t>
            </a:r>
            <a:r>
              <a:rPr lang="en-US" sz="3600" dirty="0">
                <a:sym typeface="Wingdings" panose="05000000000000000000" pitchFamily="2" charset="2"/>
              </a:rPr>
              <a:t></a:t>
            </a:r>
            <a:r>
              <a:rPr lang="en-US" sz="3600" dirty="0"/>
              <a:t>modification of inflammatory conditions such as OA, RA, asthma and IBD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154855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b="1" dirty="0"/>
              <a:t>Endogenous Cannabinoid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6400800" cy="5715000"/>
          </a:xfrm>
        </p:spPr>
        <p:txBody>
          <a:bodyPr>
            <a:normAutofit/>
          </a:bodyPr>
          <a:lstStyle/>
          <a:p>
            <a:r>
              <a:rPr lang="en-US" sz="3600" dirty="0"/>
              <a:t> Cannabis sativa used to treat many GIT inflammatory disorders: vomiting, anorexia, diarrhea</a:t>
            </a:r>
          </a:p>
          <a:p>
            <a:r>
              <a:rPr lang="en-US" sz="3600" dirty="0"/>
              <a:t>Intestinal barrier function regulated via activation of the intestinal cannabinoid type 1 receptor (CB1R), which has protective role in colonic permeability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888E8D-A389-4CB4-BF19-82A886AB2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809289"/>
            <a:ext cx="2809461" cy="405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985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654D7-B6E0-4A6D-AF8D-5D4AD1B6A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r>
              <a:rPr lang="en-US" dirty="0"/>
              <a:t>Cannabinoid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400FC-6333-46BB-B287-26D639C76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8200"/>
            <a:ext cx="9067800" cy="6019800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/>
              <a:t>The gut microbiota &amp; nutrients regulate the intestinal barrier, via setting tone of GIT endocannabinoid system </a:t>
            </a:r>
          </a:p>
          <a:p>
            <a:r>
              <a:rPr lang="en-US" sz="4000" dirty="0"/>
              <a:t>The opposing effects of various cannabinoids on intestinal permeability </a:t>
            </a:r>
          </a:p>
          <a:p>
            <a:pPr lvl="1"/>
            <a:r>
              <a:rPr lang="en-US" sz="3600" dirty="0"/>
              <a:t> endocannabinoids such as anandamide worsen permeability</a:t>
            </a:r>
          </a:p>
          <a:p>
            <a:pPr lvl="1"/>
            <a:r>
              <a:rPr lang="en-US" sz="3600" dirty="0" err="1"/>
              <a:t>phytocannabinoids</a:t>
            </a:r>
            <a:r>
              <a:rPr lang="en-US" sz="3600" dirty="0"/>
              <a:t> like </a:t>
            </a:r>
            <a:r>
              <a:rPr lang="en-US" sz="3600" dirty="0" err="1"/>
              <a:t>tetrahydrocannabidiol</a:t>
            </a:r>
            <a:r>
              <a:rPr lang="en-US" sz="3600" dirty="0"/>
              <a:t> &amp; cannabidiol (partial CB1R antagonists) promote protection or recovery from intestinal permeability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65223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192" y="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FECAL MICROBIOTA TRANSPLANTS- FMT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</p:spPr>
        <p:txBody>
          <a:bodyPr>
            <a:normAutofit/>
          </a:bodyPr>
          <a:lstStyle/>
          <a:p>
            <a:r>
              <a:rPr lang="en-US" sz="3600" dirty="0"/>
              <a:t>AKA- microbiome restorative therapy or fecal </a:t>
            </a:r>
            <a:r>
              <a:rPr lang="en-US" sz="3600" dirty="0" err="1"/>
              <a:t>bacteriotherapy</a:t>
            </a:r>
            <a:endParaRPr lang="en-US" sz="3600" dirty="0"/>
          </a:p>
          <a:p>
            <a:r>
              <a:rPr lang="en-US" sz="3600" dirty="0"/>
              <a:t>Italian anatomist, </a:t>
            </a:r>
            <a:r>
              <a:rPr lang="en-US" sz="3600" dirty="0" err="1"/>
              <a:t>Girolamo</a:t>
            </a:r>
            <a:r>
              <a:rPr lang="en-US" sz="3600" dirty="0"/>
              <a:t> </a:t>
            </a:r>
            <a:r>
              <a:rPr lang="en-US" sz="3600" dirty="0" err="1"/>
              <a:t>Fabrizio</a:t>
            </a:r>
            <a:r>
              <a:rPr lang="en-US" sz="3600" dirty="0"/>
              <a:t>,(1700’s) described a </a:t>
            </a:r>
            <a:r>
              <a:rPr lang="en-US" sz="3600" dirty="0" err="1"/>
              <a:t>tranfer</a:t>
            </a:r>
            <a:r>
              <a:rPr lang="en-US" sz="3600" dirty="0"/>
              <a:t> of chewed food from a healthy animal to a sick one in ruminants</a:t>
            </a:r>
          </a:p>
          <a:p>
            <a:r>
              <a:rPr lang="en-US" sz="3600" dirty="0"/>
              <a:t>Probiotic products might have a limited ability to alter composition of the GIT microbiome permanently d/t diversity</a:t>
            </a:r>
          </a:p>
        </p:txBody>
      </p:sp>
    </p:spTree>
    <p:extLst>
      <p:ext uri="{BB962C8B-B14F-4D97-AF65-F5344CB8AC3E}">
        <p14:creationId xmlns:p14="http://schemas.microsoft.com/office/powerpoint/2010/main" val="21773163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9705D-C28C-4ED9-A853-7009792C5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39"/>
            <a:ext cx="8229600" cy="924339"/>
          </a:xfrm>
        </p:spPr>
        <p:txBody>
          <a:bodyPr/>
          <a:lstStyle/>
          <a:p>
            <a:r>
              <a:rPr lang="en-US" dirty="0"/>
              <a:t>FMT Indications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F6AD1-5A54-402A-8E7D-696A10618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>
            <a:normAutofit/>
          </a:bodyPr>
          <a:lstStyle/>
          <a:p>
            <a:r>
              <a:rPr lang="en-US" sz="3600" dirty="0"/>
              <a:t>When complex change is needed (e.g. C. difficile infection or IBD), often associated with antibiotic induced dysbiosis</a:t>
            </a:r>
          </a:p>
          <a:p>
            <a:r>
              <a:rPr lang="en-US" sz="3600" dirty="0"/>
              <a:t>Chronic gastrointestinal disorders, as well as autoimmune, cardio-metabolic and other extraintestinal conditions</a:t>
            </a:r>
          </a:p>
          <a:p>
            <a:r>
              <a:rPr lang="en-US" sz="3600" dirty="0"/>
              <a:t>Two reviews show safety and efficacy in 83–92% of human patients, who achieved full resolution of clinical signs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782434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FMT Studies  “The Blend”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>
            <a:normAutofit/>
          </a:bodyPr>
          <a:lstStyle/>
          <a:p>
            <a:r>
              <a:rPr lang="en-US" dirty="0"/>
              <a:t>FMT from lean to overweight individuals improved metabolic syndrome, e.g. increased insulin sensitivity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AB9A95-7491-4D97-A830-B70438F551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89"/>
          <a:stretch/>
        </p:blipFill>
        <p:spPr>
          <a:xfrm>
            <a:off x="762000" y="2531545"/>
            <a:ext cx="8147208" cy="425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475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E44CB-0582-4EBE-823E-ADFB9367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FMT Study in Dogs- 1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71512-2695-41D5-9AB6-DD24AF5CA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5440362"/>
          </a:xfrm>
        </p:spPr>
        <p:txBody>
          <a:bodyPr>
            <a:normAutofit/>
          </a:bodyPr>
          <a:lstStyle/>
          <a:p>
            <a:r>
              <a:rPr lang="en-US" sz="3600" dirty="0"/>
              <a:t>A canine case report in eosinophilic IBD of 2 years duration </a:t>
            </a:r>
          </a:p>
          <a:p>
            <a:pPr lvl="1"/>
            <a:r>
              <a:rPr lang="en-US" sz="3200" dirty="0"/>
              <a:t>FMT by enema  </a:t>
            </a:r>
          </a:p>
          <a:p>
            <a:pPr lvl="1"/>
            <a:r>
              <a:rPr lang="en-US" sz="3200" dirty="0"/>
              <a:t>Fecal consistency improved within 24 </a:t>
            </a:r>
            <a:r>
              <a:rPr lang="en-US" sz="3200" dirty="0" err="1"/>
              <a:t>hrs</a:t>
            </a:r>
            <a:r>
              <a:rPr lang="en-US" sz="3200" dirty="0"/>
              <a:t> and the dog was clinically well 3 months post-treatment</a:t>
            </a:r>
          </a:p>
          <a:p>
            <a:pPr lvl="1"/>
            <a:r>
              <a:rPr lang="en-US" sz="3200" dirty="0"/>
              <a:t> Gene sequencing of the fecal microbiome: by day 2 after FMT, the dogs’ fecal sample clustered with the donor, not the own baseline sample</a:t>
            </a:r>
          </a:p>
          <a:p>
            <a:pPr lvl="1"/>
            <a:r>
              <a:rPr lang="en-US" sz="3200" dirty="0"/>
              <a:t> species richness increased</a:t>
            </a:r>
          </a:p>
        </p:txBody>
      </p:sp>
    </p:spTree>
    <p:extLst>
      <p:ext uri="{BB962C8B-B14F-4D97-AF65-F5344CB8AC3E}">
        <p14:creationId xmlns:p14="http://schemas.microsoft.com/office/powerpoint/2010/main" val="4051561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4495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Mucosal Immunology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7200" y="14013"/>
            <a:ext cx="4838700" cy="333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447800"/>
            <a:ext cx="4038600" cy="5410200"/>
          </a:xfrm>
        </p:spPr>
        <p:txBody>
          <a:bodyPr>
            <a:normAutofit/>
          </a:bodyPr>
          <a:lstStyle/>
          <a:p>
            <a:r>
              <a:rPr lang="en-US" dirty="0"/>
              <a:t>Mucosal immune system discriminates between pathogenic and commensal bacteria through pattern recognition receptors, which detect  bacterial antigens and activate signaling cascades that regulate immune reactions (cytokines)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200488-84B1-432B-AF50-EBEEC94B35F5}"/>
              </a:ext>
            </a:extLst>
          </p:cNvPr>
          <p:cNvSpPr/>
          <p:nvPr/>
        </p:nvSpPr>
        <p:spPr>
          <a:xfrm>
            <a:off x="4114800" y="3372244"/>
            <a:ext cx="5029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Commensal bacteria (probiotics) create a hostile environment for pathogenic bacteria by:</a:t>
            </a:r>
          </a:p>
          <a:p>
            <a:pPr lvl="1"/>
            <a:r>
              <a:rPr lang="en-US" sz="2800" dirty="0"/>
              <a:t>production of inhibitory compounds</a:t>
            </a:r>
          </a:p>
          <a:p>
            <a:pPr lvl="1"/>
            <a:r>
              <a:rPr lang="en-US" sz="2800" dirty="0"/>
              <a:t>competing for adhesion sites, </a:t>
            </a:r>
          </a:p>
          <a:p>
            <a:pPr lvl="1"/>
            <a:r>
              <a:rPr lang="en-US" sz="2800" dirty="0"/>
              <a:t> modulating immune response</a:t>
            </a:r>
          </a:p>
        </p:txBody>
      </p:sp>
    </p:spTree>
    <p:extLst>
      <p:ext uri="{BB962C8B-B14F-4D97-AF65-F5344CB8AC3E}">
        <p14:creationId xmlns:p14="http://schemas.microsoft.com/office/powerpoint/2010/main" val="13921841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C231E-B318-4B67-B416-F1BA424B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3"/>
            <a:ext cx="8229600" cy="865050"/>
          </a:xfrm>
        </p:spPr>
        <p:txBody>
          <a:bodyPr/>
          <a:lstStyle/>
          <a:p>
            <a:r>
              <a:rPr lang="en-US" dirty="0"/>
              <a:t>FMT Study in Dogs-2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DF595-DDBA-4716-815B-67191608A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2" y="868363"/>
            <a:ext cx="8991600" cy="4983164"/>
          </a:xfrm>
        </p:spPr>
        <p:txBody>
          <a:bodyPr>
            <a:normAutofit/>
          </a:bodyPr>
          <a:lstStyle/>
          <a:p>
            <a:r>
              <a:rPr lang="en-US" sz="3600" dirty="0"/>
              <a:t>FMT enema  in 8 dogs with refractory presumptive C. perfringens-associated diarrhea</a:t>
            </a:r>
          </a:p>
          <a:p>
            <a:pPr lvl="1"/>
            <a:r>
              <a:rPr lang="en-US" sz="3200" dirty="0"/>
              <a:t> Immediate resolution of diarrhea </a:t>
            </a:r>
          </a:p>
          <a:p>
            <a:pPr lvl="1"/>
            <a:r>
              <a:rPr lang="en-US" sz="3200" dirty="0"/>
              <a:t> 6/8 dogs were negative on follow-up PCR panels for C. perfringens alpha toxin</a:t>
            </a:r>
          </a:p>
          <a:p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6118F9-4A44-4846-9F87-4070DB5DC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24" b="14802"/>
          <a:stretch/>
        </p:blipFill>
        <p:spPr>
          <a:xfrm>
            <a:off x="753208" y="4372472"/>
            <a:ext cx="7637584" cy="248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647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"/>
            <a:ext cx="8229600" cy="96012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990600"/>
            <a:ext cx="9144000" cy="5715000"/>
          </a:xfrm>
        </p:spPr>
        <p:txBody>
          <a:bodyPr>
            <a:normAutofit/>
          </a:bodyPr>
          <a:lstStyle/>
          <a:p>
            <a:r>
              <a:rPr lang="en-US" sz="3600" dirty="0"/>
              <a:t>Imbalances in the composition of bacterial community in the intestine </a:t>
            </a:r>
            <a:r>
              <a:rPr lang="en-US" sz="3600" dirty="0">
                <a:sym typeface="Wingdings" panose="05000000000000000000" pitchFamily="2" charset="2"/>
              </a:rPr>
              <a:t></a:t>
            </a:r>
            <a:r>
              <a:rPr lang="en-US" sz="3600" dirty="0"/>
              <a:t>transient intestinal dysfunctions, barrier modulation, and chronic disease states such as IBD, </a:t>
            </a:r>
            <a:r>
              <a:rPr lang="en-US" sz="3600" dirty="0" err="1"/>
              <a:t>Crohns</a:t>
            </a:r>
            <a:r>
              <a:rPr lang="en-US" sz="3600" dirty="0"/>
              <a:t>, skin, kidney, heart, mental diseases et.al.</a:t>
            </a:r>
          </a:p>
          <a:p>
            <a:r>
              <a:rPr lang="en-US" sz="3600" dirty="0"/>
              <a:t> Understanding how this ecosystem is regulated, e.g. by diet and other exogenous factors, and how to manipulate it is thus essential for disease prevention and therapy.</a:t>
            </a:r>
          </a:p>
        </p:txBody>
      </p:sp>
    </p:spTree>
    <p:extLst>
      <p:ext uri="{BB962C8B-B14F-4D97-AF65-F5344CB8AC3E}">
        <p14:creationId xmlns:p14="http://schemas.microsoft.com/office/powerpoint/2010/main" val="4151890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Stevie- IBD</a:t>
            </a:r>
            <a:br>
              <a:rPr lang="en-US" dirty="0"/>
            </a:br>
            <a:r>
              <a:rPr lang="en-US" dirty="0"/>
              <a:t>First Presentation- 10-9-09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905000"/>
            <a:ext cx="6237817" cy="4678363"/>
          </a:xfrm>
        </p:spPr>
      </p:pic>
    </p:spTree>
    <p:extLst>
      <p:ext uri="{BB962C8B-B14F-4D97-AF65-F5344CB8AC3E}">
        <p14:creationId xmlns:p14="http://schemas.microsoft.com/office/powerpoint/2010/main" val="8305516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GI of Unknown Origin</a:t>
            </a:r>
          </a:p>
        </p:txBody>
      </p:sp>
      <p:sp>
        <p:nvSpPr>
          <p:cNvPr id="121859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067800" cy="5334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400" dirty="0"/>
              <a:t>10/09/2009   Feline     Stevie  H.</a:t>
            </a:r>
          </a:p>
          <a:p>
            <a:pPr eaLnBrk="1" hangingPunct="1"/>
            <a:r>
              <a:rPr lang="en-US" sz="4400" dirty="0"/>
              <a:t>Presented for ongoing anorexia, vomiting, lethargy, and weight loss</a:t>
            </a:r>
          </a:p>
          <a:p>
            <a:pPr eaLnBrk="1" hangingPunct="1"/>
            <a:r>
              <a:rPr lang="en-US" sz="4400" dirty="0"/>
              <a:t>Intermittent </a:t>
            </a:r>
            <a:r>
              <a:rPr lang="en-US" sz="4400" dirty="0" err="1"/>
              <a:t>pruritis</a:t>
            </a:r>
            <a:endParaRPr lang="en-US" sz="4400" dirty="0"/>
          </a:p>
          <a:p>
            <a:pPr eaLnBrk="1" hangingPunct="1"/>
            <a:r>
              <a:rPr lang="en-US" sz="4400" dirty="0"/>
              <a:t>Started on Probiotic 123 and </a:t>
            </a:r>
            <a:r>
              <a:rPr lang="en-US" sz="4400" dirty="0" err="1"/>
              <a:t>Arabinogalactan</a:t>
            </a:r>
            <a:endParaRPr lang="en-US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325431"/>
      </p:ext>
    </p:ext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Stevie- 2 weeks later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5029200"/>
          </a:xfrm>
        </p:spPr>
        <p:txBody>
          <a:bodyPr>
            <a:normAutofit/>
          </a:bodyPr>
          <a:lstStyle/>
          <a:p>
            <a:r>
              <a:rPr lang="en-US" sz="4000" dirty="0"/>
              <a:t>10-23   Presented for continuing GI issues- vomiting and anorexia</a:t>
            </a:r>
          </a:p>
          <a:p>
            <a:r>
              <a:rPr lang="en-US" sz="4000" dirty="0"/>
              <a:t>CBC- </a:t>
            </a:r>
            <a:r>
              <a:rPr lang="en-US" sz="4000" dirty="0" err="1"/>
              <a:t>lymphopenia</a:t>
            </a:r>
            <a:r>
              <a:rPr lang="en-US" sz="4000" dirty="0"/>
              <a:t>   .65   (5-30) </a:t>
            </a:r>
          </a:p>
          <a:p>
            <a:r>
              <a:rPr lang="en-US" sz="4000" dirty="0"/>
              <a:t>          platelets 527  (120-500)</a:t>
            </a:r>
          </a:p>
          <a:p>
            <a:r>
              <a:rPr lang="en-US" sz="4000" dirty="0" err="1"/>
              <a:t>Chem</a:t>
            </a:r>
            <a:r>
              <a:rPr lang="en-US" sz="4000" dirty="0"/>
              <a:t>     ALT  325   (20-100) </a:t>
            </a:r>
          </a:p>
          <a:p>
            <a:r>
              <a:rPr lang="en-US" sz="4000" dirty="0"/>
              <a:t>I would run a pancreatic lipase if seen today!</a:t>
            </a:r>
          </a:p>
          <a:p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80230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Stevie-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91600" cy="4525963"/>
          </a:xfrm>
        </p:spPr>
        <p:txBody>
          <a:bodyPr/>
          <a:lstStyle/>
          <a:p>
            <a:r>
              <a:rPr lang="en-US" dirty="0"/>
              <a:t>Injection of Hepeel comp  + </a:t>
            </a:r>
            <a:r>
              <a:rPr lang="en-US" dirty="0" err="1"/>
              <a:t>Chol</a:t>
            </a:r>
            <a:r>
              <a:rPr lang="en-US" dirty="0"/>
              <a:t> heel</a:t>
            </a:r>
          </a:p>
          <a:p>
            <a:r>
              <a:rPr lang="en-US" dirty="0"/>
              <a:t>(we often use </a:t>
            </a:r>
            <a:r>
              <a:rPr lang="en-US" dirty="0" err="1"/>
              <a:t>Hepar</a:t>
            </a:r>
            <a:r>
              <a:rPr lang="en-US" dirty="0"/>
              <a:t> + </a:t>
            </a:r>
            <a:r>
              <a:rPr lang="en-US" dirty="0" err="1"/>
              <a:t>Veratrum</a:t>
            </a:r>
            <a:r>
              <a:rPr lang="en-US" dirty="0"/>
              <a:t> in these, too!)</a:t>
            </a:r>
          </a:p>
          <a:p>
            <a:r>
              <a:rPr lang="en-US" dirty="0"/>
              <a:t>Fluids Lactated Ringers  sub-q</a:t>
            </a:r>
          </a:p>
          <a:p>
            <a:r>
              <a:rPr lang="en-US" dirty="0"/>
              <a:t>Reglan inj.</a:t>
            </a:r>
          </a:p>
          <a:p>
            <a:r>
              <a:rPr lang="en-US" dirty="0"/>
              <a:t>Sent home with Inflammation cocktail/Ranunculus/ </a:t>
            </a:r>
            <a:r>
              <a:rPr lang="en-US" dirty="0" err="1"/>
              <a:t>Engystol</a:t>
            </a:r>
            <a:endParaRPr lang="en-US" dirty="0"/>
          </a:p>
          <a:p>
            <a:r>
              <a:rPr lang="en-US" dirty="0"/>
              <a:t>Lactulose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84318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Stevie- continuing saga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610600" cy="5181600"/>
          </a:xfrm>
        </p:spPr>
        <p:txBody>
          <a:bodyPr>
            <a:normAutofit/>
          </a:bodyPr>
          <a:lstStyle/>
          <a:p>
            <a:r>
              <a:rPr lang="en-US" sz="3200" dirty="0"/>
              <a:t>We had many ups and downs over the next week or two with vomiting, constipation and weight loss d/t anorexia</a:t>
            </a:r>
          </a:p>
          <a:p>
            <a:r>
              <a:rPr lang="en-US" sz="3200" dirty="0"/>
              <a:t>C. 1 month after initial presentation, brought Stevie in for euthanasia</a:t>
            </a:r>
          </a:p>
          <a:p>
            <a:r>
              <a:rPr lang="en-US" sz="3200" dirty="0"/>
              <a:t>Barium study-  no progress past small intestine</a:t>
            </a:r>
          </a:p>
          <a:p>
            <a:r>
              <a:rPr lang="en-US" sz="3200" dirty="0"/>
              <a:t>This cat did NOT want to die</a:t>
            </a:r>
          </a:p>
          <a:p>
            <a:r>
              <a:rPr lang="en-US" sz="3200" dirty="0"/>
              <a:t>Hospitalized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00947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Stevie- Exploratory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/>
          </a:bodyPr>
          <a:lstStyle/>
          <a:p>
            <a:r>
              <a:rPr lang="en-US" sz="3600" dirty="0"/>
              <a:t>On the basis of radiographs, assumed obstruction</a:t>
            </a:r>
          </a:p>
          <a:p>
            <a:r>
              <a:rPr lang="en-US" sz="3600" dirty="0"/>
              <a:t>Surgical exploratory revealed zilch</a:t>
            </a:r>
          </a:p>
          <a:p>
            <a:r>
              <a:rPr lang="en-US" sz="3600" dirty="0"/>
              <a:t>Primary r/o:   Ileus</a:t>
            </a:r>
          </a:p>
          <a:p>
            <a:r>
              <a:rPr lang="en-US" sz="3600" dirty="0"/>
              <a:t>Post-</a:t>
            </a:r>
            <a:r>
              <a:rPr lang="en-US" sz="3600" dirty="0" err="1"/>
              <a:t>surg</a:t>
            </a:r>
            <a:r>
              <a:rPr lang="en-US" sz="3600" dirty="0"/>
              <a:t>-  Zantac </a:t>
            </a:r>
            <a:r>
              <a:rPr lang="en-US" sz="3600" dirty="0" err="1"/>
              <a:t>inj</a:t>
            </a:r>
            <a:r>
              <a:rPr lang="en-US" sz="3600" dirty="0"/>
              <a:t>/ Fluids</a:t>
            </a:r>
          </a:p>
          <a:p>
            <a:r>
              <a:rPr lang="en-US" sz="3600" dirty="0"/>
              <a:t>Traumeel/</a:t>
            </a:r>
            <a:r>
              <a:rPr lang="en-US" sz="3600" dirty="0" err="1"/>
              <a:t>Nux</a:t>
            </a:r>
            <a:r>
              <a:rPr lang="en-US" sz="3600" dirty="0"/>
              <a:t> Vomica</a:t>
            </a:r>
          </a:p>
          <a:p>
            <a:r>
              <a:rPr lang="en-US" sz="3600" dirty="0"/>
              <a:t>Nasogastric tube placed</a:t>
            </a:r>
          </a:p>
          <a:p>
            <a:r>
              <a:rPr lang="en-US" sz="3600" dirty="0"/>
              <a:t>Fluids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78311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762000"/>
          </a:xfrm>
        </p:spPr>
        <p:txBody>
          <a:bodyPr/>
          <a:lstStyle/>
          <a:p>
            <a:r>
              <a:rPr lang="en-US" dirty="0"/>
              <a:t>Stevie- 2 weeks in hospital!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220200" cy="5943600"/>
          </a:xfrm>
        </p:spPr>
        <p:txBody>
          <a:bodyPr>
            <a:noAutofit/>
          </a:bodyPr>
          <a:lstStyle/>
          <a:p>
            <a:r>
              <a:rPr lang="en-US" sz="3600" dirty="0"/>
              <a:t>Ongoing fluids</a:t>
            </a:r>
          </a:p>
          <a:p>
            <a:r>
              <a:rPr lang="en-US" sz="3600" dirty="0"/>
              <a:t>Rectal feeding (vomited oral foods)</a:t>
            </a:r>
          </a:p>
          <a:p>
            <a:r>
              <a:rPr lang="en-US" sz="3600" dirty="0" err="1"/>
              <a:t>Cyproheptadine</a:t>
            </a:r>
            <a:r>
              <a:rPr lang="en-US" sz="3600" dirty="0"/>
              <a:t> -(didn’t work….)</a:t>
            </a:r>
          </a:p>
          <a:p>
            <a:r>
              <a:rPr lang="en-US" sz="3600" dirty="0"/>
              <a:t>In desperation, I tried the new Thymus Extract we had just received, several days post surgery.  </a:t>
            </a:r>
          </a:p>
          <a:p>
            <a:r>
              <a:rPr lang="en-US" sz="3600" dirty="0"/>
              <a:t>Stevie’s sense of well being skyrocketed and he started improving immediately.   </a:t>
            </a:r>
          </a:p>
          <a:p>
            <a:r>
              <a:rPr lang="en-US" sz="3600" dirty="0"/>
              <a:t>Combine </a:t>
            </a:r>
            <a:r>
              <a:rPr lang="en-US" sz="3600" dirty="0" err="1"/>
              <a:t>Hepar</a:t>
            </a:r>
            <a:r>
              <a:rPr lang="en-US" sz="3600" dirty="0"/>
              <a:t>/</a:t>
            </a:r>
            <a:r>
              <a:rPr lang="en-US" sz="3600" dirty="0" err="1"/>
              <a:t>Veratrum</a:t>
            </a:r>
            <a:r>
              <a:rPr lang="en-US" sz="3600" dirty="0"/>
              <a:t> and Thymus Extracts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66861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Stevie- Ongoing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181600"/>
          </a:xfrm>
        </p:spPr>
        <p:txBody>
          <a:bodyPr>
            <a:normAutofit/>
          </a:bodyPr>
          <a:lstStyle/>
          <a:p>
            <a:r>
              <a:rPr lang="en-US" sz="3600" dirty="0"/>
              <a:t>Sent home  2 weeks post-</a:t>
            </a:r>
            <a:r>
              <a:rPr lang="en-US" sz="3600" dirty="0" err="1"/>
              <a:t>surg</a:t>
            </a:r>
            <a:endParaRPr lang="en-US" sz="3600" dirty="0"/>
          </a:p>
          <a:p>
            <a:r>
              <a:rPr lang="en-US" sz="3600" dirty="0"/>
              <a:t>Eating, digesting food, active and alert</a:t>
            </a:r>
          </a:p>
          <a:p>
            <a:r>
              <a:rPr lang="en-US" sz="3600" dirty="0"/>
              <a:t>Sent home on Grumpy Gut (</a:t>
            </a:r>
            <a:r>
              <a:rPr lang="en-US" sz="3600" dirty="0" err="1"/>
              <a:t>Nux</a:t>
            </a:r>
            <a:r>
              <a:rPr lang="en-US" sz="3600" dirty="0"/>
              <a:t> Vomica/ </a:t>
            </a:r>
            <a:r>
              <a:rPr lang="en-US" sz="3600" dirty="0" err="1"/>
              <a:t>Hepar</a:t>
            </a:r>
            <a:r>
              <a:rPr lang="en-US" sz="3600" dirty="0"/>
              <a:t>/ </a:t>
            </a:r>
            <a:r>
              <a:rPr lang="en-US" sz="3600" dirty="0" err="1"/>
              <a:t>Veratrum</a:t>
            </a:r>
            <a:r>
              <a:rPr lang="en-US" sz="3600" dirty="0"/>
              <a:t>/ </a:t>
            </a:r>
            <a:r>
              <a:rPr lang="en-US" sz="3600" dirty="0" err="1"/>
              <a:t>Podophyllum</a:t>
            </a:r>
            <a:r>
              <a:rPr lang="en-US" sz="3600" dirty="0"/>
              <a:t>)</a:t>
            </a:r>
          </a:p>
          <a:p>
            <a:r>
              <a:rPr lang="en-US" sz="3600" dirty="0" err="1"/>
              <a:t>VetriScience</a:t>
            </a:r>
            <a:r>
              <a:rPr lang="en-US" sz="3600" dirty="0"/>
              <a:t> Liver Chews</a:t>
            </a:r>
          </a:p>
          <a:p>
            <a:r>
              <a:rPr lang="en-US" sz="3600" dirty="0"/>
              <a:t>Have had another “episode”  about 2 </a:t>
            </a:r>
            <a:r>
              <a:rPr lang="en-US" sz="3600" dirty="0" err="1"/>
              <a:t>yrs</a:t>
            </a:r>
            <a:r>
              <a:rPr lang="en-US" sz="3600" dirty="0"/>
              <a:t> after initial presentation</a:t>
            </a:r>
          </a:p>
          <a:p>
            <a:r>
              <a:rPr lang="en-US" sz="3600" dirty="0"/>
              <a:t>Still with us!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084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6200"/>
            <a:ext cx="8229600" cy="762000"/>
          </a:xfrm>
        </p:spPr>
        <p:txBody>
          <a:bodyPr/>
          <a:lstStyle/>
          <a:p>
            <a:r>
              <a:rPr lang="en-US" dirty="0"/>
              <a:t>The “leaky gut syndrome”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9067800" cy="5791200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When villi of the intestinal tract have been damaged badly enough – and for a long enough time – to result in significant malnutrition, both from the lack of absorption into the bloodstream and from the leakage of substances from the blood into the bowel (e.g. serum proteins and serotonin)</a:t>
            </a:r>
          </a:p>
          <a:p>
            <a:r>
              <a:rPr lang="en-US" sz="3600" dirty="0"/>
              <a:t>Common Food Triggers that cause villous atrophy of small intestine: corn, soy, wheat gluten, &amp; dairy (casein), &amp; some legumes and nightshades.</a:t>
            </a:r>
          </a:p>
        </p:txBody>
      </p:sp>
    </p:spTree>
    <p:extLst>
      <p:ext uri="{BB962C8B-B14F-4D97-AF65-F5344CB8AC3E}">
        <p14:creationId xmlns:p14="http://schemas.microsoft.com/office/powerpoint/2010/main" val="13349121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3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9337" y="787400"/>
            <a:ext cx="7045325" cy="5283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en-US" dirty="0"/>
              <a:t>Stevie- One year later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FFB826-1C13-4CF0-8185-E31959DE019B}"/>
              </a:ext>
            </a:extLst>
          </p:cNvPr>
          <p:cNvSpPr txBox="1"/>
          <p:nvPr/>
        </p:nvSpPr>
        <p:spPr>
          <a:xfrm>
            <a:off x="1142999" y="62484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Stevie was euthanized in 2019.  At 17 years of age!!!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3176303"/>
      </p:ext>
    </p:extLst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/>
              <a:t>Jackson-  GI Disease    Jan.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Diagnosed with coccidiosis as a puppy and treated, but Jackson continued to have loose stool with mucus.</a:t>
            </a:r>
          </a:p>
          <a:p>
            <a:r>
              <a:rPr lang="en-US" dirty="0"/>
              <a:t>4 </a:t>
            </a:r>
            <a:r>
              <a:rPr lang="en-US" dirty="0" err="1"/>
              <a:t>yr</a:t>
            </a:r>
            <a:r>
              <a:rPr lang="en-US" dirty="0"/>
              <a:t> old male German Shepherd</a:t>
            </a:r>
          </a:p>
          <a:p>
            <a:r>
              <a:rPr lang="en-US" dirty="0"/>
              <a:t>GI distress, vomiting, diarrhea w/ blood- persistent</a:t>
            </a:r>
          </a:p>
          <a:p>
            <a:r>
              <a:rPr lang="en-US" dirty="0"/>
              <a:t>Overgrowth of </a:t>
            </a:r>
            <a:r>
              <a:rPr lang="en-US" dirty="0" err="1"/>
              <a:t>Clostridials</a:t>
            </a:r>
            <a:r>
              <a:rPr lang="en-US" dirty="0"/>
              <a:t> on fecal cytology</a:t>
            </a:r>
          </a:p>
          <a:p>
            <a:r>
              <a:rPr lang="en-US" dirty="0"/>
              <a:t>CBC/</a:t>
            </a:r>
            <a:r>
              <a:rPr lang="en-US" dirty="0" err="1"/>
              <a:t>Chem</a:t>
            </a:r>
            <a:r>
              <a:rPr lang="en-US" dirty="0"/>
              <a:t>/</a:t>
            </a:r>
            <a:r>
              <a:rPr lang="en-US" dirty="0" err="1"/>
              <a:t>cPl</a:t>
            </a:r>
            <a:r>
              <a:rPr lang="en-US" dirty="0"/>
              <a:t> normal</a:t>
            </a:r>
          </a:p>
          <a:p>
            <a:r>
              <a:rPr lang="en-US" dirty="0"/>
              <a:t>TX: </a:t>
            </a:r>
            <a:r>
              <a:rPr lang="en-US" dirty="0" err="1"/>
              <a:t>Cerenia</a:t>
            </a:r>
            <a:r>
              <a:rPr lang="en-US" dirty="0"/>
              <a:t>, Penicillin inj., Famotidine, Amoxicillin, Canine I/D dog food</a:t>
            </a:r>
          </a:p>
          <a:p>
            <a:r>
              <a:rPr lang="en-US" dirty="0"/>
              <a:t>Diarrhea, persisted so Metronidazole was given</a:t>
            </a:r>
            <a:r>
              <a:rPr lang="en-US" dirty="0">
                <a:sym typeface="Wingdings" panose="05000000000000000000" pitchFamily="2" charset="2"/>
              </a:rPr>
              <a:t> short term improvement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2139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Jackson      Feb 2016  1 month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r>
              <a:rPr lang="en-US" dirty="0"/>
              <a:t>DX:  bacterial colitis and SIBO</a:t>
            </a:r>
          </a:p>
          <a:p>
            <a:r>
              <a:rPr lang="en-US" dirty="0"/>
              <a:t>Feb.9, 2016Maldigestion Profile: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Clostridials</a:t>
            </a:r>
            <a:r>
              <a:rPr lang="en-US" dirty="0"/>
              <a:t> persisted despite therapy and diet change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9" y="3048000"/>
            <a:ext cx="8974137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3957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Jackson 2/23/16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067800" cy="5715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Came to see us Prescribed Thymus Extract/ </a:t>
            </a:r>
            <a:r>
              <a:rPr lang="en-US" dirty="0" err="1"/>
              <a:t>Nux</a:t>
            </a:r>
            <a:r>
              <a:rPr lang="en-US" dirty="0"/>
              <a:t> Vomica/ </a:t>
            </a:r>
            <a:r>
              <a:rPr lang="en-US" dirty="0" err="1"/>
              <a:t>Berberis</a:t>
            </a:r>
            <a:r>
              <a:rPr lang="en-US" dirty="0"/>
              <a:t>/ </a:t>
            </a:r>
            <a:r>
              <a:rPr lang="en-US" dirty="0" err="1"/>
              <a:t>Lymphomyosot</a:t>
            </a:r>
            <a:r>
              <a:rPr lang="en-US" dirty="0"/>
              <a:t>/ </a:t>
            </a:r>
            <a:r>
              <a:rPr lang="en-US" dirty="0" err="1"/>
              <a:t>Galium</a:t>
            </a:r>
            <a:r>
              <a:rPr lang="en-US" dirty="0"/>
              <a:t> + Mucosa comp/ </a:t>
            </a:r>
            <a:r>
              <a:rPr lang="en-US" dirty="0" err="1"/>
              <a:t>Mercurius</a:t>
            </a:r>
            <a:r>
              <a:rPr lang="en-US" dirty="0"/>
              <a:t> Heel</a:t>
            </a:r>
          </a:p>
          <a:p>
            <a:r>
              <a:rPr lang="en-US" dirty="0" err="1"/>
              <a:t>Entero</a:t>
            </a:r>
            <a:r>
              <a:rPr lang="en-US" dirty="0"/>
              <a:t> Health Pro</a:t>
            </a:r>
          </a:p>
          <a:p>
            <a:r>
              <a:rPr lang="en-US" dirty="0" err="1"/>
              <a:t>Nux</a:t>
            </a:r>
            <a:r>
              <a:rPr lang="en-US" dirty="0"/>
              <a:t> Vomica/ </a:t>
            </a:r>
            <a:r>
              <a:rPr lang="en-US" dirty="0" err="1"/>
              <a:t>Vomitusheel</a:t>
            </a:r>
            <a:r>
              <a:rPr lang="en-US" dirty="0"/>
              <a:t>/ </a:t>
            </a:r>
            <a:r>
              <a:rPr lang="en-US" dirty="0" err="1"/>
              <a:t>Anacardium</a:t>
            </a:r>
            <a:r>
              <a:rPr lang="en-US" dirty="0"/>
              <a:t>/ </a:t>
            </a:r>
            <a:r>
              <a:rPr lang="en-US" dirty="0" err="1"/>
              <a:t>Podophyllum</a:t>
            </a:r>
            <a:r>
              <a:rPr lang="en-US" dirty="0"/>
              <a:t> tincture </a:t>
            </a:r>
            <a:r>
              <a:rPr lang="en-US" dirty="0" err="1"/>
              <a:t>p.r.n</a:t>
            </a:r>
            <a:r>
              <a:rPr lang="en-US" dirty="0"/>
              <a:t>.</a:t>
            </a:r>
          </a:p>
          <a:p>
            <a:r>
              <a:rPr lang="en-US" dirty="0"/>
              <a:t>Some immediate improvement in symptoms</a:t>
            </a:r>
          </a:p>
          <a:p>
            <a:endParaRPr lang="en-US" dirty="0"/>
          </a:p>
          <a:p>
            <a:r>
              <a:rPr lang="en-US" dirty="0"/>
              <a:t>Recommended “the blend”  a fecal microbial transplant from the house mate, a shepherd with a  cast iron gut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9238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Significant Improvement w/ FMT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09623"/>
            <a:ext cx="5486400" cy="510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6613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62000"/>
          </a:xfrm>
        </p:spPr>
        <p:txBody>
          <a:bodyPr/>
          <a:lstStyle/>
          <a:p>
            <a:r>
              <a:rPr lang="en-US" dirty="0"/>
              <a:t>Jackson Referral to </a:t>
            </a:r>
            <a:r>
              <a:rPr lang="en-US" dirty="0" err="1"/>
              <a:t>Okla.State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958" y="1066800"/>
            <a:ext cx="9049186" cy="5638800"/>
          </a:xfrm>
        </p:spPr>
        <p:txBody>
          <a:bodyPr>
            <a:normAutofit/>
          </a:bodyPr>
          <a:lstStyle/>
          <a:p>
            <a:r>
              <a:rPr lang="en-US" dirty="0"/>
              <a:t>April 2016 (4 months)</a:t>
            </a:r>
          </a:p>
          <a:p>
            <a:r>
              <a:rPr lang="en-US" dirty="0"/>
              <a:t>Splenic enlargement prompted a referral to OSU</a:t>
            </a:r>
          </a:p>
          <a:p>
            <a:r>
              <a:rPr lang="en-US" dirty="0"/>
              <a:t>CBC, </a:t>
            </a:r>
            <a:r>
              <a:rPr lang="en-US" dirty="0" err="1"/>
              <a:t>Chem</a:t>
            </a:r>
            <a:r>
              <a:rPr lang="en-US" dirty="0"/>
              <a:t>, UA, were WNL</a:t>
            </a:r>
          </a:p>
          <a:p>
            <a:r>
              <a:rPr lang="en-US" dirty="0"/>
              <a:t>Splenic biopsy showed normal cells, so a breed specific splenic enlargement was diagnosed</a:t>
            </a:r>
          </a:p>
          <a:p>
            <a:r>
              <a:rPr lang="en-US" dirty="0" err="1"/>
              <a:t>Ehrlichia</a:t>
            </a:r>
            <a:r>
              <a:rPr lang="en-US" dirty="0"/>
              <a:t> pos.  But considered a non-active infection</a:t>
            </a:r>
          </a:p>
          <a:p>
            <a:r>
              <a:rPr lang="en-US" dirty="0"/>
              <a:t>NO significant findings on all testing</a:t>
            </a:r>
          </a:p>
          <a:p>
            <a:r>
              <a:rPr lang="en-US" dirty="0"/>
              <a:t>GI signs were improved.  Therapy continued for several months.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010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391400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9518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“Seed and Soil”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15400" cy="5181600"/>
          </a:xfrm>
        </p:spPr>
        <p:txBody>
          <a:bodyPr>
            <a:normAutofit/>
          </a:bodyPr>
          <a:lstStyle/>
          <a:p>
            <a:r>
              <a:rPr lang="en-US" dirty="0"/>
              <a:t> As we continue the study of </a:t>
            </a:r>
            <a:r>
              <a:rPr lang="en-US" dirty="0" err="1"/>
              <a:t>microbiomics</a:t>
            </a:r>
            <a:r>
              <a:rPr lang="en-US" dirty="0"/>
              <a:t>, I contend that we will find that many of our most successful therapies are due to alterations in the microbiota, thus restoring some balance to the body systems. 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As Hippocrates once stated “All diseases begin in the gut.”  It is well worth our effort to support the microbes that support us!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222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B3303-3F5B-4491-82A2-FF3D30265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CE2217-652B-4FAA-9C87-8D7A83646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83" y="1295400"/>
            <a:ext cx="7316834" cy="499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08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54" y="0"/>
            <a:ext cx="817905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07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Leaky gut syndrome- Four Stages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715000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1) Hypersensitivity (allergy) - most common</a:t>
            </a:r>
          </a:p>
          <a:p>
            <a:pPr lvl="1"/>
            <a:r>
              <a:rPr lang="en-US" sz="3200" dirty="0"/>
              <a:t>Immediate reactions- e.g. classic dermatitis and otitis associated with food allergy </a:t>
            </a:r>
          </a:p>
          <a:p>
            <a:pPr lvl="1"/>
            <a:r>
              <a:rPr lang="en-US" sz="3200" dirty="0"/>
              <a:t>Delayed reactions- arthritis and other conditions not usually associated with food allergy</a:t>
            </a:r>
            <a:endParaRPr lang="en-US" sz="3200" dirty="0">
              <a:effectLst/>
            </a:endParaRPr>
          </a:p>
          <a:p>
            <a:pPr lvl="0"/>
            <a:r>
              <a:rPr lang="en-US" sz="3600" dirty="0"/>
              <a:t>2) Malnutrition with elements of maldigestion/  malabsorption, </a:t>
            </a:r>
            <a:r>
              <a:rPr lang="en-US" sz="3600" dirty="0">
                <a:sym typeface="Wingdings" panose="05000000000000000000" pitchFamily="2" charset="2"/>
              </a:rPr>
              <a:t> </a:t>
            </a:r>
            <a:r>
              <a:rPr lang="en-US" sz="3600" dirty="0"/>
              <a:t>poor hair coat, actual weight loss and vitamin/mineral deficiencies </a:t>
            </a:r>
            <a:endParaRPr lang="en-US" sz="3600" dirty="0">
              <a:effectLst/>
            </a:endParaRP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09637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8ae86bcaacab3c936e7b5a7b8a57c686e8af4b"/>
  <p:tag name="ISPRING_RESOURCE_PATHS_HASH" val="b19a8c8cfad858eaa3a3d15f7bc532914caf8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F1A1D28D-E16B-41E8-9B1F-FC11075C7443}"/>
  <p:tag name="GENSWF_ADVANCE_TIME" val="41.039"/>
  <p:tag name="TIMING" val="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48E54A07-E601-400B-9913-9333AB16E8E5}"/>
  <p:tag name="GENSWF_ADVANCE_TIME" val="25.329"/>
  <p:tag name="TIMING" val="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D7C5C66B-8D98-47D9-94DC-7FC64175DEF1}"/>
  <p:tag name="GENSWF_ADVANCE_TIME" val="32.842"/>
  <p:tag name="TIMING" val="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CA7F85FF-BE61-48E5-B818-113F58DD58E9}"/>
  <p:tag name="GENSWF_ADVANCE_TIME" val="27.451"/>
  <p:tag name="TIMING" val="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8EA305E9-20AA-4CEA-B879-DED1548B7DB1}"/>
  <p:tag name="GENSWF_ADVANCE_TIME" val="29.672"/>
  <p:tag name="TIMING" val="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C89E7B5D-7087-4255-BAC4-DDEB9661813E}"/>
  <p:tag name="GENSWF_ADVANCE_TIME" val="46.138"/>
  <p:tag name="TIMING" val="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F8FC0F04-9FDF-463C-94E5-A47DC89FA304}"/>
  <p:tag name="GENSWF_ADVANCE_TIME" val="71.415"/>
  <p:tag name="TIMING" val="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4478B58D-4DB4-4E63-8B19-660ABBE025B2}"/>
  <p:tag name="GENSWF_ADVANCE_TIME" val="9.567"/>
  <p:tag name="TIMING" val="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9146</TotalTime>
  <Words>3307</Words>
  <Application>Microsoft Office PowerPoint</Application>
  <PresentationFormat>On-screen Show (4:3)</PresentationFormat>
  <Paragraphs>373</Paragraphs>
  <Slides>78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1" baseType="lpstr">
      <vt:lpstr>Arial</vt:lpstr>
      <vt:lpstr>Calibri</vt:lpstr>
      <vt:lpstr>Office Theme</vt:lpstr>
      <vt:lpstr>  Integrative Therapeutics for Gastrointestinal Dysfunctions Part 2:Gastrointestinal Issues- Inflammatory Cycles </vt:lpstr>
      <vt:lpstr>Repair and Restoration of GIT</vt:lpstr>
      <vt:lpstr>FMT and the “Falling Horse” 1981</vt:lpstr>
      <vt:lpstr>Enlisting Commensals</vt:lpstr>
      <vt:lpstr>PowerPoint Presentation</vt:lpstr>
      <vt:lpstr>Mucosal Immunology</vt:lpstr>
      <vt:lpstr>The “leaky gut syndrome” </vt:lpstr>
      <vt:lpstr>PowerPoint Presentation</vt:lpstr>
      <vt:lpstr>Leaky gut syndrome- Four Stages </vt:lpstr>
      <vt:lpstr>Leaky gut syndrome- Four Stages </vt:lpstr>
      <vt:lpstr>Leaky Gut Syndrome </vt:lpstr>
      <vt:lpstr>DIAGNOSTICS for Gut Inflammation</vt:lpstr>
      <vt:lpstr>Zonulin Function</vt:lpstr>
      <vt:lpstr>Zonulin and a Possible Therapeutic Study</vt:lpstr>
      <vt:lpstr>Antibiotics and Dysbiosis</vt:lpstr>
      <vt:lpstr>Restoration of the GIT Mucosal Barrier </vt:lpstr>
      <vt:lpstr>Glutamine</vt:lpstr>
      <vt:lpstr>Entero Health Pro</vt:lpstr>
      <vt:lpstr>Nanopharmacology-Bioregulatory</vt:lpstr>
      <vt:lpstr>Complex homeopathics for Crohn’s, et.al </vt:lpstr>
      <vt:lpstr>Complex homeopathics for Crohn’s, et.al </vt:lpstr>
      <vt:lpstr>Homotox for Spasmodic Pain </vt:lpstr>
      <vt:lpstr>Spascupreel</vt:lpstr>
      <vt:lpstr>More Homotox</vt:lpstr>
      <vt:lpstr>Homotox: Altering the microbiome</vt:lpstr>
      <vt:lpstr>What About Diet???</vt:lpstr>
      <vt:lpstr>DIET: Unpasteurized, Fermented Foods </vt:lpstr>
      <vt:lpstr>DIET: Unpasteurized, Fermented Foods </vt:lpstr>
      <vt:lpstr>Raw Feeding- Study</vt:lpstr>
      <vt:lpstr>Prebiotics- Non-Digestible</vt:lpstr>
      <vt:lpstr>Prebiotics Improve Microbiome</vt:lpstr>
      <vt:lpstr>Quercetin</vt:lpstr>
      <vt:lpstr>Enteric pathogens </vt:lpstr>
      <vt:lpstr>Probiotics and Commensals</vt:lpstr>
      <vt:lpstr>Vetri Probiotic BD</vt:lpstr>
      <vt:lpstr>Vitamin D </vt:lpstr>
      <vt:lpstr> Gc- Vitamin D Binding Protein</vt:lpstr>
      <vt:lpstr> “ A Super Probiotic”</vt:lpstr>
      <vt:lpstr>Colostrum- Lots of Research!</vt:lpstr>
      <vt:lpstr>Colostrum</vt:lpstr>
      <vt:lpstr>Colostrum </vt:lpstr>
      <vt:lpstr>VITAMIN A</vt:lpstr>
      <vt:lpstr>Trace Minerals</vt:lpstr>
      <vt:lpstr>Mucosal Protectants Supplement Suggestions</vt:lpstr>
      <vt:lpstr>Deglycyrrhized Licorice DGL</vt:lpstr>
      <vt:lpstr>Collagen Helps: </vt:lpstr>
      <vt:lpstr>Supplements: Betaine Hydrochloride </vt:lpstr>
      <vt:lpstr>Betaine Hydrochloride</vt:lpstr>
      <vt:lpstr>Digestive Enzymes</vt:lpstr>
      <vt:lpstr>Curcumin- Turmeric</vt:lpstr>
      <vt:lpstr>Microbiome in Arthritis</vt:lpstr>
      <vt:lpstr>Perna Canaliculus</vt:lpstr>
      <vt:lpstr>Perna, glucosamine, et.al. </vt:lpstr>
      <vt:lpstr>Endogenous Cannabinoid System</vt:lpstr>
      <vt:lpstr>Cannabinoid System</vt:lpstr>
      <vt:lpstr>FECAL MICROBIOTA TRANSPLANTS- FMT </vt:lpstr>
      <vt:lpstr>FMT Indications</vt:lpstr>
      <vt:lpstr>FMT Studies  “The Blend”</vt:lpstr>
      <vt:lpstr>FMT Study in Dogs- 1</vt:lpstr>
      <vt:lpstr>FMT Study in Dogs-2 </vt:lpstr>
      <vt:lpstr>Summary</vt:lpstr>
      <vt:lpstr>Stevie- IBD First Presentation- 10-9-09  </vt:lpstr>
      <vt:lpstr>GI of Unknown Origin</vt:lpstr>
      <vt:lpstr>Stevie- 2 weeks later</vt:lpstr>
      <vt:lpstr>Stevie- Treatment</vt:lpstr>
      <vt:lpstr>Stevie- continuing saga</vt:lpstr>
      <vt:lpstr>Stevie- Exploratory</vt:lpstr>
      <vt:lpstr>Stevie- 2 weeks in hospital!</vt:lpstr>
      <vt:lpstr>Stevie- Ongoing</vt:lpstr>
      <vt:lpstr>Stevie- One year later</vt:lpstr>
      <vt:lpstr>Jackson-  GI Disease    Jan. 2016</vt:lpstr>
      <vt:lpstr>Jackson      Feb 2016  1 month</vt:lpstr>
      <vt:lpstr>Jackson 2/23/16 </vt:lpstr>
      <vt:lpstr>Significant Improvement w/ FMT</vt:lpstr>
      <vt:lpstr>Jackson Referral to Okla.State</vt:lpstr>
      <vt:lpstr>PowerPoint Presentation</vt:lpstr>
      <vt:lpstr>“Seed and Soil”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Integrative Therapeutics for Gastrointestinal Dysfunctions Part 2:Gastrointestinal Issues- Inflammatory Cycles</dc:title>
  <dc:creator>Broadfoot</dc:creator>
  <cp:lastModifiedBy>Paula Broadfoot</cp:lastModifiedBy>
  <cp:revision>103</cp:revision>
  <dcterms:created xsi:type="dcterms:W3CDTF">2017-10-01T13:38:47Z</dcterms:created>
  <dcterms:modified xsi:type="dcterms:W3CDTF">2019-08-31T03:28:00Z</dcterms:modified>
</cp:coreProperties>
</file>